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6"/>
  </p:notesMasterIdLst>
  <p:handoutMasterIdLst>
    <p:handoutMasterId r:id="rId27"/>
  </p:handoutMasterIdLst>
  <p:sldIdLst>
    <p:sldId id="256" r:id="rId5"/>
    <p:sldId id="277" r:id="rId6"/>
    <p:sldId id="261" r:id="rId7"/>
    <p:sldId id="262" r:id="rId8"/>
    <p:sldId id="289" r:id="rId9"/>
    <p:sldId id="264" r:id="rId10"/>
    <p:sldId id="258" r:id="rId11"/>
    <p:sldId id="278" r:id="rId12"/>
    <p:sldId id="266" r:id="rId13"/>
    <p:sldId id="292" r:id="rId14"/>
    <p:sldId id="268" r:id="rId15"/>
    <p:sldId id="280" r:id="rId16"/>
    <p:sldId id="270" r:id="rId17"/>
    <p:sldId id="293" r:id="rId18"/>
    <p:sldId id="294" r:id="rId19"/>
    <p:sldId id="260" r:id="rId20"/>
    <p:sldId id="282" r:id="rId21"/>
    <p:sldId id="283" r:id="rId22"/>
    <p:sldId id="290" r:id="rId23"/>
    <p:sldId id="275" r:id="rId24"/>
    <p:sldId id="276"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660"/>
  </p:normalViewPr>
  <p:slideViewPr>
    <p:cSldViewPr snapToGrid="0">
      <p:cViewPr varScale="1">
        <p:scale>
          <a:sx n="71" d="100"/>
          <a:sy n="71" d="100"/>
        </p:scale>
        <p:origin x="618" y="6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solidFill>
              <a:schemeClr val="accent1">
                <a:lumMod val="75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 "€"</c:formatCode>
                <c:ptCount val="4"/>
                <c:pt idx="0">
                  <c:v>10000</c:v>
                </c:pt>
                <c:pt idx="1">
                  <c:v>20000</c:v>
                </c:pt>
                <c:pt idx="2">
                  <c:v>30000</c:v>
                </c:pt>
                <c:pt idx="3">
                  <c:v>40000</c:v>
                </c:pt>
              </c:numCache>
            </c:numRef>
          </c:val>
          <c:extLst>
            <c:ext xmlns:c16="http://schemas.microsoft.com/office/drawing/2014/chart" uri="{C3380CC4-5D6E-409C-BE32-E72D297353CC}">
              <c16:uniqueId val="{00000000-0B80-4025-ABCB-85931C353E85}"/>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accent1">
                  <a:lumMod val="75000"/>
                </a:schemeClr>
              </a:solidFill>
              <a:round/>
            </a:ln>
            <a:effectLst/>
          </c:spPr>
        </c:majorGridlines>
        <c:numFmt formatCode="#,##0\ &quot;€&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Ventas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053-449F-8EEE-DAFE02C9D55A}"/>
              </c:ext>
            </c:extLst>
          </c:dPt>
          <c:dPt>
            <c:idx val="1"/>
            <c:bubble3D val="0"/>
            <c:spPr>
              <a:solidFill>
                <a:schemeClr val="accent1"/>
              </a:solidFill>
              <a:ln w="19050">
                <a:noFill/>
              </a:ln>
              <a:effectLst/>
            </c:spPr>
            <c:extLst>
              <c:ext xmlns:c16="http://schemas.microsoft.com/office/drawing/2014/chart" uri="{C3380CC4-5D6E-409C-BE32-E72D297353CC}">
                <c16:uniqueId val="{00000003-D053-449F-8EEE-DAFE02C9D55A}"/>
              </c:ext>
            </c:extLst>
          </c:dPt>
          <c:dPt>
            <c:idx val="2"/>
            <c:bubble3D val="0"/>
            <c:spPr>
              <a:solidFill>
                <a:schemeClr val="accent1">
                  <a:lumMod val="75000"/>
                </a:schemeClr>
              </a:solidFill>
              <a:ln w="19050">
                <a:noFill/>
              </a:ln>
              <a:effectLst/>
            </c:spPr>
            <c:extLst>
              <c:ext xmlns:c16="http://schemas.microsoft.com/office/drawing/2014/chart" uri="{C3380CC4-5D6E-409C-BE32-E72D297353CC}">
                <c16:uniqueId val="{00000005-D053-449F-8EEE-DAFE02C9D55A}"/>
              </c:ext>
            </c:extLst>
          </c:dPt>
          <c:dPt>
            <c:idx val="3"/>
            <c:bubble3D val="0"/>
            <c:spPr>
              <a:solidFill>
                <a:schemeClr val="accent1"/>
              </a:solidFill>
              <a:ln w="19050">
                <a:noFill/>
              </a:ln>
              <a:effectLst/>
            </c:spPr>
            <c:extLst>
              <c:ext xmlns:c16="http://schemas.microsoft.com/office/drawing/2014/chart" uri="{C3380CC4-5D6E-409C-BE32-E72D297353CC}">
                <c16:uniqueId val="{00000007-D053-449F-8EEE-DAFE02C9D55A}"/>
              </c:ext>
            </c:extLst>
          </c:dPt>
          <c:cat>
            <c:strRef>
              <c:f>Sheet1!$A$2:$A$5</c:f>
              <c:strCache>
                <c:ptCount val="4"/>
                <c:pt idx="0">
                  <c:v>Parte 1</c:v>
                </c:pt>
                <c:pt idx="1">
                  <c:v>Parte 2</c:v>
                </c:pt>
                <c:pt idx="2">
                  <c:v>Parte 3</c:v>
                </c:pt>
                <c:pt idx="3">
                  <c:v>Parte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D053-449F-8EEE-DAFE02C9D55A}"/>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Ventas</c:v>
                </c:pt>
              </c:strCache>
            </c:strRef>
          </c:tx>
          <c:spPr>
            <a:solidFill>
              <a:schemeClr val="bg1">
                <a:lumMod val="75000"/>
              </a:schemeClr>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8FD-4EB0-96B7-77E7434B1C75}"/>
              </c:ext>
            </c:extLst>
          </c:dPt>
          <c:dPt>
            <c:idx val="1"/>
            <c:bubble3D val="0"/>
            <c:spPr>
              <a:solidFill>
                <a:schemeClr val="accent1"/>
              </a:solidFill>
              <a:ln w="19050">
                <a:noFill/>
              </a:ln>
              <a:effectLst/>
            </c:spPr>
            <c:extLst>
              <c:ext xmlns:c16="http://schemas.microsoft.com/office/drawing/2014/chart" uri="{C3380CC4-5D6E-409C-BE32-E72D297353CC}">
                <c16:uniqueId val="{00000003-68FD-4EB0-96B7-77E7434B1C75}"/>
              </c:ext>
            </c:extLst>
          </c:dPt>
          <c:dPt>
            <c:idx val="2"/>
            <c:bubble3D val="0"/>
            <c:spPr>
              <a:solidFill>
                <a:schemeClr val="accent1"/>
              </a:solidFill>
              <a:ln w="19050">
                <a:noFill/>
              </a:ln>
              <a:effectLst/>
            </c:spPr>
            <c:extLst>
              <c:ext xmlns:c16="http://schemas.microsoft.com/office/drawing/2014/chart" uri="{C3380CC4-5D6E-409C-BE32-E72D297353CC}">
                <c16:uniqueId val="{00000005-68FD-4EB0-96B7-77E7434B1C75}"/>
              </c:ext>
            </c:extLst>
          </c:dPt>
          <c:dPt>
            <c:idx val="3"/>
            <c:bubble3D val="0"/>
            <c:spPr>
              <a:solidFill>
                <a:schemeClr val="accent1">
                  <a:lumMod val="75000"/>
                </a:schemeClr>
              </a:solidFill>
              <a:ln w="19050">
                <a:noFill/>
              </a:ln>
              <a:effectLst/>
            </c:spPr>
            <c:extLst>
              <c:ext xmlns:c16="http://schemas.microsoft.com/office/drawing/2014/chart" uri="{C3380CC4-5D6E-409C-BE32-E72D297353CC}">
                <c16:uniqueId val="{00000007-68FD-4EB0-96B7-77E7434B1C75}"/>
              </c:ext>
            </c:extLst>
          </c:dPt>
          <c:cat>
            <c:strRef>
              <c:f>Sheet1!$A$2:$A$5</c:f>
              <c:strCache>
                <c:ptCount val="4"/>
                <c:pt idx="0">
                  <c:v>Parte 1</c:v>
                </c:pt>
                <c:pt idx="1">
                  <c:v>Parte 2</c:v>
                </c:pt>
                <c:pt idx="2">
                  <c:v>Parte 3</c:v>
                </c:pt>
                <c:pt idx="3">
                  <c:v>Parte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68FD-4EB0-96B7-77E7434B1C75}"/>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Ventas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F8DE-4407-9084-86239413ECEC}"/>
              </c:ext>
            </c:extLst>
          </c:dPt>
          <c:dPt>
            <c:idx val="1"/>
            <c:bubble3D val="0"/>
            <c:spPr>
              <a:solidFill>
                <a:schemeClr val="accent1"/>
              </a:solidFill>
              <a:ln w="19050">
                <a:noFill/>
              </a:ln>
              <a:effectLst/>
            </c:spPr>
            <c:extLst>
              <c:ext xmlns:c16="http://schemas.microsoft.com/office/drawing/2014/chart" uri="{C3380CC4-5D6E-409C-BE32-E72D297353CC}">
                <c16:uniqueId val="{00000003-F8DE-4407-9084-86239413ECEC}"/>
              </c:ext>
            </c:extLst>
          </c:dPt>
          <c:dPt>
            <c:idx val="2"/>
            <c:bubble3D val="0"/>
            <c:spPr>
              <a:solidFill>
                <a:schemeClr val="accent1"/>
              </a:solidFill>
              <a:ln w="19050">
                <a:noFill/>
              </a:ln>
              <a:effectLst/>
            </c:spPr>
            <c:extLst>
              <c:ext xmlns:c16="http://schemas.microsoft.com/office/drawing/2014/chart" uri="{C3380CC4-5D6E-409C-BE32-E72D297353CC}">
                <c16:uniqueId val="{00000005-F8DE-4407-9084-86239413ECEC}"/>
              </c:ext>
            </c:extLst>
          </c:dPt>
          <c:dPt>
            <c:idx val="3"/>
            <c:bubble3D val="0"/>
            <c:spPr>
              <a:solidFill>
                <a:schemeClr val="accent1"/>
              </a:solidFill>
              <a:ln w="19050">
                <a:noFill/>
              </a:ln>
              <a:effectLst/>
            </c:spPr>
            <c:extLst>
              <c:ext xmlns:c16="http://schemas.microsoft.com/office/drawing/2014/chart" uri="{C3380CC4-5D6E-409C-BE32-E72D297353CC}">
                <c16:uniqueId val="{00000007-F8DE-4407-9084-86239413ECEC}"/>
              </c:ext>
            </c:extLst>
          </c:dPt>
          <c:cat>
            <c:strRef>
              <c:f>Sheet1!$A$2:$A$5</c:f>
              <c:strCache>
                <c:ptCount val="4"/>
                <c:pt idx="0">
                  <c:v>Parte 1</c:v>
                </c:pt>
                <c:pt idx="1">
                  <c:v>Parte 2</c:v>
                </c:pt>
                <c:pt idx="2">
                  <c:v>Parte 3</c:v>
                </c:pt>
                <c:pt idx="3">
                  <c:v>Parte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F8DE-4407-9084-86239413ECEC}"/>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Ventas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2F-44F6-B0B4-AE7D2AD35A4D}"/>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7D2F-44F6-B0B4-AE7D2AD35A4D}"/>
              </c:ext>
            </c:extLst>
          </c:dPt>
          <c:dPt>
            <c:idx val="2"/>
            <c:bubble3D val="0"/>
            <c:spPr>
              <a:solidFill>
                <a:schemeClr val="accent1"/>
              </a:solidFill>
              <a:ln w="19050">
                <a:noFill/>
              </a:ln>
              <a:effectLst/>
            </c:spPr>
            <c:extLst>
              <c:ext xmlns:c16="http://schemas.microsoft.com/office/drawing/2014/chart" uri="{C3380CC4-5D6E-409C-BE32-E72D297353CC}">
                <c16:uniqueId val="{00000005-7D2F-44F6-B0B4-AE7D2AD35A4D}"/>
              </c:ext>
            </c:extLst>
          </c:dPt>
          <c:dPt>
            <c:idx val="3"/>
            <c:bubble3D val="0"/>
            <c:spPr>
              <a:solidFill>
                <a:schemeClr val="accent1"/>
              </a:solidFill>
              <a:ln w="19050">
                <a:noFill/>
              </a:ln>
              <a:effectLst/>
            </c:spPr>
            <c:extLst>
              <c:ext xmlns:c16="http://schemas.microsoft.com/office/drawing/2014/chart" uri="{C3380CC4-5D6E-409C-BE32-E72D297353CC}">
                <c16:uniqueId val="{00000007-7D2F-44F6-B0B4-AE7D2AD35A4D}"/>
              </c:ext>
            </c:extLst>
          </c:dPt>
          <c:cat>
            <c:strRef>
              <c:f>Sheet1!$A$2:$A$5</c:f>
              <c:strCache>
                <c:ptCount val="4"/>
                <c:pt idx="0">
                  <c:v>Parte 1</c:v>
                </c:pt>
                <c:pt idx="1">
                  <c:v>Parte 2</c:v>
                </c:pt>
                <c:pt idx="2">
                  <c:v>Parte 3</c:v>
                </c:pt>
                <c:pt idx="3">
                  <c:v>Parte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7D2F-44F6-B0B4-AE7D2AD35A4D}"/>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49ECEF-3E94-4732-BFC3-464D975639BA}" type="datetime1">
              <a:rPr lang="es-ES" smtClean="0"/>
              <a:t>22/11/2025</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3551-E181-4730-A9E5-DB7143B35D46}" type="datetime1">
              <a:rPr lang="es-ES" smtClean="0"/>
              <a:pPr/>
              <a:t>22/11/2025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10</a:t>
            </a:fld>
            <a:endParaRPr lang="es-ES"/>
          </a:p>
        </p:txBody>
      </p:sp>
    </p:spTree>
    <p:extLst>
      <p:ext uri="{BB962C8B-B14F-4D97-AF65-F5344CB8AC3E}">
        <p14:creationId xmlns:p14="http://schemas.microsoft.com/office/powerpoint/2010/main" val="1336724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11</a:t>
            </a:fld>
            <a:endParaRPr lang="es-ES"/>
          </a:p>
        </p:txBody>
      </p:sp>
    </p:spTree>
    <p:extLst>
      <p:ext uri="{BB962C8B-B14F-4D97-AF65-F5344CB8AC3E}">
        <p14:creationId xmlns:p14="http://schemas.microsoft.com/office/powerpoint/2010/main" val="2945116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12</a:t>
            </a:fld>
            <a:endParaRPr lang="es-ES"/>
          </a:p>
        </p:txBody>
      </p:sp>
    </p:spTree>
    <p:extLst>
      <p:ext uri="{BB962C8B-B14F-4D97-AF65-F5344CB8AC3E}">
        <p14:creationId xmlns:p14="http://schemas.microsoft.com/office/powerpoint/2010/main" val="1634817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13</a:t>
            </a:fld>
            <a:endParaRPr lang="es-ES"/>
          </a:p>
        </p:txBody>
      </p:sp>
    </p:spTree>
    <p:extLst>
      <p:ext uri="{BB962C8B-B14F-4D97-AF65-F5344CB8AC3E}">
        <p14:creationId xmlns:p14="http://schemas.microsoft.com/office/powerpoint/2010/main" val="262824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14</a:t>
            </a:fld>
            <a:endParaRPr lang="es-ES"/>
          </a:p>
        </p:txBody>
      </p:sp>
    </p:spTree>
    <p:extLst>
      <p:ext uri="{BB962C8B-B14F-4D97-AF65-F5344CB8AC3E}">
        <p14:creationId xmlns:p14="http://schemas.microsoft.com/office/powerpoint/2010/main" val="37462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15</a:t>
            </a:fld>
            <a:endParaRPr lang="es-ES"/>
          </a:p>
        </p:txBody>
      </p:sp>
    </p:spTree>
    <p:extLst>
      <p:ext uri="{BB962C8B-B14F-4D97-AF65-F5344CB8AC3E}">
        <p14:creationId xmlns:p14="http://schemas.microsoft.com/office/powerpoint/2010/main" val="404692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16</a:t>
            </a:fld>
            <a:endParaRPr lang="es-ES"/>
          </a:p>
        </p:txBody>
      </p:sp>
    </p:spTree>
    <p:extLst>
      <p:ext uri="{BB962C8B-B14F-4D97-AF65-F5344CB8AC3E}">
        <p14:creationId xmlns:p14="http://schemas.microsoft.com/office/powerpoint/2010/main" val="315742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17</a:t>
            </a:fld>
            <a:endParaRPr lang="es-ES"/>
          </a:p>
        </p:txBody>
      </p:sp>
    </p:spTree>
    <p:extLst>
      <p:ext uri="{BB962C8B-B14F-4D97-AF65-F5344CB8AC3E}">
        <p14:creationId xmlns:p14="http://schemas.microsoft.com/office/powerpoint/2010/main" val="36474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18</a:t>
            </a:fld>
            <a:endParaRPr lang="es-ES"/>
          </a:p>
        </p:txBody>
      </p:sp>
    </p:spTree>
    <p:extLst>
      <p:ext uri="{BB962C8B-B14F-4D97-AF65-F5344CB8AC3E}">
        <p14:creationId xmlns:p14="http://schemas.microsoft.com/office/powerpoint/2010/main" val="144000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19</a:t>
            </a:fld>
            <a:endParaRPr lang="es-ES"/>
          </a:p>
        </p:txBody>
      </p:sp>
    </p:spTree>
    <p:extLst>
      <p:ext uri="{BB962C8B-B14F-4D97-AF65-F5344CB8AC3E}">
        <p14:creationId xmlns:p14="http://schemas.microsoft.com/office/powerpoint/2010/main" val="385775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a:t>
            </a:fld>
            <a:endParaRPr lang="es-ES"/>
          </a:p>
        </p:txBody>
      </p:sp>
    </p:spTree>
    <p:extLst>
      <p:ext uri="{BB962C8B-B14F-4D97-AF65-F5344CB8AC3E}">
        <p14:creationId xmlns:p14="http://schemas.microsoft.com/office/powerpoint/2010/main" val="382161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20</a:t>
            </a:fld>
            <a:endParaRPr lang="es-ES"/>
          </a:p>
        </p:txBody>
      </p:sp>
    </p:spTree>
    <p:extLst>
      <p:ext uri="{BB962C8B-B14F-4D97-AF65-F5344CB8AC3E}">
        <p14:creationId xmlns:p14="http://schemas.microsoft.com/office/powerpoint/2010/main" val="3142334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4B9A9E5-4F7F-4A7D-9DE1-899232329269}" type="slidenum">
              <a:rPr lang="es-ES" smtClean="0"/>
              <a:t>21</a:t>
            </a:fld>
            <a:endParaRPr lang="es-ES"/>
          </a:p>
        </p:txBody>
      </p:sp>
    </p:spTree>
    <p:extLst>
      <p:ext uri="{BB962C8B-B14F-4D97-AF65-F5344CB8AC3E}">
        <p14:creationId xmlns:p14="http://schemas.microsoft.com/office/powerpoint/2010/main" val="1703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a:t>
            </a:fld>
            <a:endParaRPr lang="es-ES"/>
          </a:p>
        </p:txBody>
      </p:sp>
    </p:spTree>
    <p:extLst>
      <p:ext uri="{BB962C8B-B14F-4D97-AF65-F5344CB8AC3E}">
        <p14:creationId xmlns:p14="http://schemas.microsoft.com/office/powerpoint/2010/main" val="414344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4</a:t>
            </a:fld>
            <a:endParaRPr lang="es-ES"/>
          </a:p>
        </p:txBody>
      </p:sp>
    </p:spTree>
    <p:extLst>
      <p:ext uri="{BB962C8B-B14F-4D97-AF65-F5344CB8AC3E}">
        <p14:creationId xmlns:p14="http://schemas.microsoft.com/office/powerpoint/2010/main" val="301819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5</a:t>
            </a:fld>
            <a:endParaRPr lang="es-ES"/>
          </a:p>
        </p:txBody>
      </p:sp>
    </p:spTree>
    <p:extLst>
      <p:ext uri="{BB962C8B-B14F-4D97-AF65-F5344CB8AC3E}">
        <p14:creationId xmlns:p14="http://schemas.microsoft.com/office/powerpoint/2010/main" val="416826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6</a:t>
            </a:fld>
            <a:endParaRPr lang="es-ES"/>
          </a:p>
        </p:txBody>
      </p:sp>
    </p:spTree>
    <p:extLst>
      <p:ext uri="{BB962C8B-B14F-4D97-AF65-F5344CB8AC3E}">
        <p14:creationId xmlns:p14="http://schemas.microsoft.com/office/powerpoint/2010/main" val="92073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7</a:t>
            </a:fld>
            <a:endParaRPr lang="es-ES"/>
          </a:p>
        </p:txBody>
      </p:sp>
    </p:spTree>
    <p:extLst>
      <p:ext uri="{BB962C8B-B14F-4D97-AF65-F5344CB8AC3E}">
        <p14:creationId xmlns:p14="http://schemas.microsoft.com/office/powerpoint/2010/main" val="49183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8</a:t>
            </a:fld>
            <a:endParaRPr lang="es-ES"/>
          </a:p>
        </p:txBody>
      </p:sp>
    </p:spTree>
    <p:extLst>
      <p:ext uri="{BB962C8B-B14F-4D97-AF65-F5344CB8AC3E}">
        <p14:creationId xmlns:p14="http://schemas.microsoft.com/office/powerpoint/2010/main" val="32720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9</a:t>
            </a:fld>
            <a:endParaRPr lang="es-ES"/>
          </a:p>
        </p:txBody>
      </p:sp>
    </p:spTree>
    <p:extLst>
      <p:ext uri="{BB962C8B-B14F-4D97-AF65-F5344CB8AC3E}">
        <p14:creationId xmlns:p14="http://schemas.microsoft.com/office/powerpoint/2010/main" val="154651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tiva de mercado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adrante">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rtlCol="0">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18" name="Marcador de texto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26" name="Marcador de texto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rtlCol="0"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rtl="0"/>
            <a:r>
              <a:rPr lang="es-ES" noProof="0"/>
              <a:t>Haga clic para agregar un nombre</a:t>
            </a:r>
          </a:p>
        </p:txBody>
      </p:sp>
      <p:sp>
        <p:nvSpPr>
          <p:cNvPr id="23" name="Marcador de texto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17" name="Marcador de texto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20" name="Marcador de texto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19" name="Marcador de texto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21" name="Marcador de texto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16" name="Marcador de texto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22" name="Marcador de texto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cxnSp>
        <p:nvCxnSpPr>
          <p:cNvPr id="24" name="Conector recto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Marcador de fecha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2" name="Marcador de pie de página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3" name="Marcador de número de diapositiva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áfico y tabla">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s-ES" noProof="0"/>
              <a:t>Haga clic para modificar los estilos de texto del patrón</a:t>
            </a:r>
          </a:p>
        </p:txBody>
      </p:sp>
      <p:sp>
        <p:nvSpPr>
          <p:cNvPr id="7" name="Marcador de posición de gráfico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s-ES" noProof="0"/>
              <a:t>Haga clic en el icono para agregar un gráfico</a:t>
            </a:r>
          </a:p>
        </p:txBody>
      </p:sp>
      <p:sp>
        <p:nvSpPr>
          <p:cNvPr id="11" name="Marcador de texto 10">
            <a:extLst>
              <a:ext uri="{FF2B5EF4-FFF2-40B4-BE49-F238E27FC236}">
                <a16:creationId xmlns:a16="http://schemas.microsoft.com/office/drawing/2014/main" id="{339C283A-EC40-421C-8A0E-F9A3161C8890}"/>
              </a:ext>
            </a:extLst>
          </p:cNvPr>
          <p:cNvSpPr>
            <a:spLocks noGrp="1"/>
          </p:cNvSpPr>
          <p:nvPr>
            <p:ph type="body" sz="quarter" idx="14" hasCustomPrompt="1"/>
          </p:nvPr>
        </p:nvSpPr>
        <p:spPr>
          <a:xfrm>
            <a:off x="7858125" y="2284624"/>
            <a:ext cx="3147332" cy="306388"/>
          </a:xfrm>
        </p:spPr>
        <p:txBody>
          <a:bodyPr rtlCol="0">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s-ES" noProof="0"/>
              <a:t>Haga clic para editar</a:t>
            </a:r>
          </a:p>
        </p:txBody>
      </p:sp>
      <p:sp>
        <p:nvSpPr>
          <p:cNvPr id="13" name="Marcador de contenido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s-ES" noProof="0"/>
              <a:t>Haga clic para agregar contenido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29003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s-ES" noProof="0"/>
              <a:t>Haga clic en el icono para agregar un elemento gráfico SmartArt</a:t>
            </a:r>
          </a:p>
        </p:txBody>
      </p:sp>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cxnSp>
        <p:nvCxnSpPr>
          <p:cNvPr id="10" name="Conector rec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a">
    <p:bg>
      <p:bgPr>
        <a:solidFill>
          <a:schemeClr val="bg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cala de tiempo">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s-ES" noProof="0"/>
              <a:t>Presentación para inversores</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2"/>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á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8.jpg"/><Relationship Id="rId5" Type="http://schemas.openxmlformats.org/officeDocument/2006/relationships/image" Target="../media/image57.jpg"/><Relationship Id="rId10" Type="http://schemas.openxmlformats.org/officeDocument/2006/relationships/image" Target="../media/image62.jpg"/><Relationship Id="rId4" Type="http://schemas.openxmlformats.org/officeDocument/2006/relationships/image" Target="../media/image56.jpg"/><Relationship Id="rId9" Type="http://schemas.openxmlformats.org/officeDocument/2006/relationships/image" Target="../media/image61.jp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9.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2.mp4"/><Relationship Id="rId7" Type="http://schemas.openxmlformats.org/officeDocument/2006/relationships/image" Target="../media/image4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s-ES" dirty="0"/>
              <a:t>Mecanismo Theo Jansen</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5336688" cy="1122202"/>
          </a:xfrm>
        </p:spPr>
        <p:txBody>
          <a:bodyPr rtlCol="0">
            <a:normAutofit/>
          </a:bodyPr>
          <a:lstStyle/>
          <a:p>
            <a:pPr rtl="0"/>
            <a:r>
              <a:rPr lang="es-ES" dirty="0"/>
              <a:t>Daniel García Araque</a:t>
            </a:r>
            <a:br>
              <a:rPr lang="es-ES" dirty="0"/>
            </a:br>
            <a:r>
              <a:rPr lang="es-ES" dirty="0"/>
              <a:t>Sebastián Andres Rodriguez</a:t>
            </a:r>
            <a:br>
              <a:rPr lang="es-ES" dirty="0"/>
            </a:br>
            <a:r>
              <a:rPr lang="es-ES" dirty="0"/>
              <a:t>David Andres Rodriguez Rozo</a:t>
            </a:r>
            <a:br>
              <a:rPr lang="es-ES" dirty="0"/>
            </a:br>
            <a:endParaRPr lang="es-ES" dirty="0"/>
          </a:p>
        </p:txBody>
      </p:sp>
      <p:pic>
        <p:nvPicPr>
          <p:cNvPr id="5" name="Imagen 4" descr="Imagen que contiene lego, juguete, pastel&#10;&#10;Descripción generada automáticamente">
            <a:extLst>
              <a:ext uri="{FF2B5EF4-FFF2-40B4-BE49-F238E27FC236}">
                <a16:creationId xmlns:a16="http://schemas.microsoft.com/office/drawing/2014/main" id="{AAED43A1-9441-4947-AB74-CEF4248205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11368" y="0"/>
            <a:ext cx="6406291" cy="4746155"/>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adroTexto 35">
            <a:extLst>
              <a:ext uri="{FF2B5EF4-FFF2-40B4-BE49-F238E27FC236}">
                <a16:creationId xmlns:a16="http://schemas.microsoft.com/office/drawing/2014/main" id="{2A98BD33-5CB3-41E3-B14F-D593FA3A8151}"/>
              </a:ext>
            </a:extLst>
          </p:cNvPr>
          <p:cNvSpPr txBox="1"/>
          <p:nvPr/>
        </p:nvSpPr>
        <p:spPr>
          <a:xfrm>
            <a:off x="2659157" y="1585063"/>
            <a:ext cx="7990914" cy="1015663"/>
          </a:xfrm>
          <a:prstGeom prst="rect">
            <a:avLst/>
          </a:prstGeom>
          <a:noFill/>
        </p:spPr>
        <p:txBody>
          <a:bodyPr wrap="square">
            <a:spAutoFit/>
          </a:bodyPr>
          <a:lstStyle/>
          <a:p>
            <a:r>
              <a:rPr lang="es-CO" sz="6000" dirty="0"/>
              <a:t>GRACIAS PROFE LEO!</a:t>
            </a:r>
          </a:p>
        </p:txBody>
      </p:sp>
      <p:pic>
        <p:nvPicPr>
          <p:cNvPr id="2050" name="Picture 2" descr="A t - shirt that says'i am a mechanical engineer'on it | Premium Vector">
            <a:extLst>
              <a:ext uri="{FF2B5EF4-FFF2-40B4-BE49-F238E27FC236}">
                <a16:creationId xmlns:a16="http://schemas.microsoft.com/office/drawing/2014/main" id="{47848371-5600-4714-9A3D-598CBF1706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605337" y="2929218"/>
            <a:ext cx="2981325"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rtlCol="0"/>
          <a:lstStyle/>
          <a:p>
            <a:pPr rtl="0"/>
            <a:r>
              <a:rPr lang="es-ES"/>
              <a:t>NUESTRA COMPETENCIA</a:t>
            </a:r>
            <a:endParaRPr lang="es-ES" dirty="0"/>
          </a:p>
        </p:txBody>
      </p:sp>
      <p:sp>
        <p:nvSpPr>
          <p:cNvPr id="5" name="Marcador de texto 4">
            <a:extLst>
              <a:ext uri="{FF2B5EF4-FFF2-40B4-BE49-F238E27FC236}">
                <a16:creationId xmlns:a16="http://schemas.microsoft.com/office/drawing/2014/main" id="{F8657664-A458-4DDD-ACC2-1D87FCD6FCA9}"/>
              </a:ext>
            </a:extLst>
          </p:cNvPr>
          <p:cNvSpPr>
            <a:spLocks noGrp="1"/>
          </p:cNvSpPr>
          <p:nvPr>
            <p:ph type="body" idx="1"/>
          </p:nvPr>
        </p:nvSpPr>
        <p:spPr>
          <a:xfrm>
            <a:off x="2933700" y="2776936"/>
            <a:ext cx="3924300" cy="823912"/>
          </a:xfrm>
        </p:spPr>
        <p:txBody>
          <a:bodyPr rtlCol="0"/>
          <a:lstStyle/>
          <a:p>
            <a:pPr rtl="0"/>
            <a:r>
              <a:rPr lang="es-ES"/>
              <a:t>CONTOSO</a:t>
            </a:r>
            <a:endParaRPr lang="es-ES" dirty="0"/>
          </a:p>
        </p:txBody>
      </p:sp>
      <p:sp>
        <p:nvSpPr>
          <p:cNvPr id="6" name="Marcador de contenido 5">
            <a:extLst>
              <a:ext uri="{FF2B5EF4-FFF2-40B4-BE49-F238E27FC236}">
                <a16:creationId xmlns:a16="http://schemas.microsoft.com/office/drawing/2014/main" id="{5A6B31B0-7B84-475D-961F-09C0191F91A2}"/>
              </a:ext>
            </a:extLst>
          </p:cNvPr>
          <p:cNvSpPr>
            <a:spLocks noGrp="1"/>
          </p:cNvSpPr>
          <p:nvPr>
            <p:ph sz="half" idx="2"/>
          </p:nvPr>
        </p:nvSpPr>
        <p:spPr>
          <a:xfrm>
            <a:off x="2933700" y="3834606"/>
            <a:ext cx="4363072" cy="2278518"/>
          </a:xfrm>
        </p:spPr>
        <p:txBody>
          <a:bodyPr vert="horz" lIns="91440" tIns="45720" rIns="91440" bIns="45720" rtlCol="0" anchor="t">
            <a:normAutofit/>
          </a:bodyPr>
          <a:lstStyle/>
          <a:p>
            <a:pPr rtl="0"/>
            <a:r>
              <a:rPr lang="es-ES" noProof="1"/>
              <a:t>El precio de nuestro producto es inferior al de otras empresas del mercado</a:t>
            </a:r>
          </a:p>
          <a:p>
            <a:pPr rtl="0"/>
            <a:r>
              <a:rPr lang="es-ES" noProof="1"/>
              <a:t>El diseño es sencillo y fácil de usar, en comparación con los diseños complejos de los competidores</a:t>
            </a:r>
          </a:p>
          <a:p>
            <a:pPr rtl="0"/>
            <a:r>
              <a:rPr lang="es-ES" noProof="1"/>
              <a:t>La asequibilidad es el principal motivo para que nuestros consumidores puedan usar nuestro producto</a:t>
            </a:r>
          </a:p>
        </p:txBody>
      </p:sp>
      <p:sp>
        <p:nvSpPr>
          <p:cNvPr id="7" name="Marcador de texto 6">
            <a:extLst>
              <a:ext uri="{FF2B5EF4-FFF2-40B4-BE49-F238E27FC236}">
                <a16:creationId xmlns:a16="http://schemas.microsoft.com/office/drawing/2014/main" id="{578017FE-712E-4E95-B483-B700F1AA4B2A}"/>
              </a:ext>
            </a:extLst>
          </p:cNvPr>
          <p:cNvSpPr>
            <a:spLocks noGrp="1"/>
          </p:cNvSpPr>
          <p:nvPr>
            <p:ph type="body" sz="quarter" idx="3"/>
          </p:nvPr>
        </p:nvSpPr>
        <p:spPr>
          <a:xfrm>
            <a:off x="7410173" y="2776936"/>
            <a:ext cx="3943627" cy="823912"/>
          </a:xfrm>
        </p:spPr>
        <p:txBody>
          <a:bodyPr rtlCol="0"/>
          <a:lstStyle/>
          <a:p>
            <a:pPr rtl="0"/>
            <a:r>
              <a:rPr lang="es-ES"/>
              <a:t>COMPETIDORES</a:t>
            </a:r>
            <a:endParaRPr lang="es-ES" dirty="0"/>
          </a:p>
        </p:txBody>
      </p:sp>
      <p:sp>
        <p:nvSpPr>
          <p:cNvPr id="11" name="Marcador de contenido 10">
            <a:extLst>
              <a:ext uri="{FF2B5EF4-FFF2-40B4-BE49-F238E27FC236}">
                <a16:creationId xmlns:a16="http://schemas.microsoft.com/office/drawing/2014/main" id="{D0E0ACA0-9139-4C37-920D-BF3C1FF461C1}"/>
              </a:ext>
            </a:extLst>
          </p:cNvPr>
          <p:cNvSpPr>
            <a:spLocks noGrp="1"/>
          </p:cNvSpPr>
          <p:nvPr>
            <p:ph sz="quarter" idx="4"/>
          </p:nvPr>
        </p:nvSpPr>
        <p:spPr>
          <a:xfrm>
            <a:off x="7410173" y="3834606"/>
            <a:ext cx="4384560" cy="2278518"/>
          </a:xfrm>
        </p:spPr>
        <p:txBody>
          <a:bodyPr rtlCol="0">
            <a:normAutofit/>
          </a:bodyPr>
          <a:lstStyle/>
          <a:p>
            <a:pPr rtl="0"/>
            <a:r>
              <a:rPr lang="es-ES" noProof="1"/>
              <a:t>Empresa A</a:t>
            </a:r>
            <a:br>
              <a:rPr lang="es-ES" noProof="1"/>
            </a:br>
            <a:r>
              <a:rPr lang="es-ES" noProof="1"/>
              <a:t>El producto es más caro</a:t>
            </a:r>
          </a:p>
          <a:p>
            <a:pPr rtl="0"/>
            <a:r>
              <a:rPr lang="es-ES" noProof="1"/>
              <a:t>Empresas B y C </a:t>
            </a:r>
            <a:br>
              <a:rPr lang="es-ES" noProof="1"/>
            </a:br>
            <a:r>
              <a:rPr lang="es-ES" noProof="1"/>
              <a:t>El producto es costoso e incómodo de usar</a:t>
            </a:r>
          </a:p>
          <a:p>
            <a:pPr rtl="0"/>
            <a:r>
              <a:rPr lang="es-ES" noProof="1"/>
              <a:t>Empresas D y E</a:t>
            </a:r>
            <a:br>
              <a:rPr lang="es-ES" noProof="1"/>
            </a:br>
            <a:r>
              <a:rPr lang="es-ES" noProof="1"/>
              <a:t>El producto es asequible, pero incómodo de usar</a:t>
            </a:r>
          </a:p>
        </p:txBody>
      </p:sp>
      <p:sp>
        <p:nvSpPr>
          <p:cNvPr id="12" name="Marcador de fecha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rtlCol="0"/>
          <a:lstStyle/>
          <a:p>
            <a:pPr rtl="0"/>
            <a:r>
              <a:rPr lang="es-ES"/>
              <a:t>20XX</a:t>
            </a:r>
            <a:endParaRPr lang="es-ES" dirty="0"/>
          </a:p>
        </p:txBody>
      </p:sp>
      <p:sp>
        <p:nvSpPr>
          <p:cNvPr id="13" name="Marcador de pie de página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rtlCol="0"/>
          <a:lstStyle/>
          <a:p>
            <a:pPr rtl="0"/>
            <a:r>
              <a:rPr lang="es-ES"/>
              <a:t>Presentación para inversores</a:t>
            </a:r>
            <a:endParaRPr lang="es-ES" dirty="0"/>
          </a:p>
        </p:txBody>
      </p:sp>
      <p:sp>
        <p:nvSpPr>
          <p:cNvPr id="14" name="Marcador de número de diapositiva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11</a:t>
            </a:fld>
            <a:endParaRPr lang="es-ES"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rtlCol="0"/>
          <a:lstStyle/>
          <a:p>
            <a:pPr rtl="0"/>
            <a:r>
              <a:rPr lang="es-ES"/>
              <a:t>Nuestra competencia  </a:t>
            </a:r>
          </a:p>
        </p:txBody>
      </p:sp>
      <p:sp>
        <p:nvSpPr>
          <p:cNvPr id="5" name="Marcador de texto 4">
            <a:extLst>
              <a:ext uri="{FF2B5EF4-FFF2-40B4-BE49-F238E27FC236}">
                <a16:creationId xmlns:a16="http://schemas.microsoft.com/office/drawing/2014/main" id="{AB97FAAF-FD5C-4EDE-A2D8-148266453488}"/>
              </a:ext>
            </a:extLst>
          </p:cNvPr>
          <p:cNvSpPr>
            <a:spLocks noGrp="1"/>
          </p:cNvSpPr>
          <p:nvPr>
            <p:ph type="body" sz="quarter" idx="15"/>
          </p:nvPr>
        </p:nvSpPr>
        <p:spPr>
          <a:xfrm>
            <a:off x="5242517" y="1599947"/>
            <a:ext cx="1706965" cy="492025"/>
          </a:xfrm>
        </p:spPr>
        <p:txBody>
          <a:bodyPr rtlCol="0">
            <a:normAutofit/>
          </a:bodyPr>
          <a:lstStyle/>
          <a:p>
            <a:pPr rtl="0"/>
            <a:r>
              <a:rPr lang="es-ES"/>
              <a:t>Practicidad</a:t>
            </a:r>
          </a:p>
        </p:txBody>
      </p:sp>
      <p:sp>
        <p:nvSpPr>
          <p:cNvPr id="8" name="Marcador de texto 7">
            <a:extLst>
              <a:ext uri="{FF2B5EF4-FFF2-40B4-BE49-F238E27FC236}">
                <a16:creationId xmlns:a16="http://schemas.microsoft.com/office/drawing/2014/main" id="{B2F06784-6A30-4941-B70A-A58B611950D4}"/>
              </a:ext>
            </a:extLst>
          </p:cNvPr>
          <p:cNvSpPr>
            <a:spLocks noGrp="1"/>
          </p:cNvSpPr>
          <p:nvPr>
            <p:ph type="body" sz="quarter" idx="20"/>
          </p:nvPr>
        </p:nvSpPr>
        <p:spPr>
          <a:xfrm>
            <a:off x="3738732" y="2378452"/>
            <a:ext cx="1183179" cy="492025"/>
          </a:xfrm>
        </p:spPr>
        <p:txBody>
          <a:bodyPr rtlCol="0">
            <a:normAutofit/>
          </a:bodyPr>
          <a:lstStyle/>
          <a:p>
            <a:pPr rtl="0"/>
            <a:r>
              <a:rPr lang="es-ES"/>
              <a:t>Competidor A</a:t>
            </a:r>
          </a:p>
        </p:txBody>
      </p:sp>
      <p:sp>
        <p:nvSpPr>
          <p:cNvPr id="29" name="Marcador de texto 28">
            <a:extLst>
              <a:ext uri="{FF2B5EF4-FFF2-40B4-BE49-F238E27FC236}">
                <a16:creationId xmlns:a16="http://schemas.microsoft.com/office/drawing/2014/main" id="{BF7EE2E1-DA9E-4645-BC0D-305C1F12118B}"/>
              </a:ext>
            </a:extLst>
          </p:cNvPr>
          <p:cNvSpPr>
            <a:spLocks noGrp="1"/>
          </p:cNvSpPr>
          <p:nvPr>
            <p:ph type="body" sz="quarter" idx="26"/>
          </p:nvPr>
        </p:nvSpPr>
        <p:spPr>
          <a:xfrm>
            <a:off x="7522269" y="2169263"/>
            <a:ext cx="1706965" cy="1048575"/>
          </a:xfrm>
        </p:spPr>
        <p:txBody>
          <a:bodyPr rtlCol="0"/>
          <a:lstStyle/>
          <a:p>
            <a:pPr rtl="0"/>
            <a:r>
              <a:rPr lang="es-ES"/>
              <a:t>Contoso</a:t>
            </a:r>
          </a:p>
        </p:txBody>
      </p:sp>
      <p:sp>
        <p:nvSpPr>
          <p:cNvPr id="28" name="Marcador de texto 27">
            <a:extLst>
              <a:ext uri="{FF2B5EF4-FFF2-40B4-BE49-F238E27FC236}">
                <a16:creationId xmlns:a16="http://schemas.microsoft.com/office/drawing/2014/main" id="{E8BD1918-91E9-45FF-B758-93DAFA9EAFE9}"/>
              </a:ext>
            </a:extLst>
          </p:cNvPr>
          <p:cNvSpPr>
            <a:spLocks noGrp="1"/>
          </p:cNvSpPr>
          <p:nvPr>
            <p:ph type="body" sz="quarter" idx="25"/>
          </p:nvPr>
        </p:nvSpPr>
        <p:spPr>
          <a:xfrm>
            <a:off x="921894" y="3528829"/>
            <a:ext cx="1393863" cy="492025"/>
          </a:xfrm>
        </p:spPr>
        <p:txBody>
          <a:bodyPr rtlCol="0"/>
          <a:lstStyle/>
          <a:p>
            <a:pPr rtl="0"/>
            <a:r>
              <a:rPr lang="es-ES"/>
              <a:t>Asequible</a:t>
            </a:r>
          </a:p>
        </p:txBody>
      </p:sp>
      <p:sp>
        <p:nvSpPr>
          <p:cNvPr id="7" name="Marcador de texto 6">
            <a:extLst>
              <a:ext uri="{FF2B5EF4-FFF2-40B4-BE49-F238E27FC236}">
                <a16:creationId xmlns:a16="http://schemas.microsoft.com/office/drawing/2014/main" id="{E9C0C8B1-2DBC-40B1-BBA7-7B3D396478A1}"/>
              </a:ext>
            </a:extLst>
          </p:cNvPr>
          <p:cNvSpPr>
            <a:spLocks noGrp="1"/>
          </p:cNvSpPr>
          <p:nvPr>
            <p:ph type="body" sz="quarter" idx="19"/>
          </p:nvPr>
        </p:nvSpPr>
        <p:spPr>
          <a:xfrm>
            <a:off x="9734264" y="3528829"/>
            <a:ext cx="1380681" cy="492025"/>
          </a:xfrm>
        </p:spPr>
        <p:txBody>
          <a:bodyPr rtlCol="0">
            <a:normAutofit/>
          </a:bodyPr>
          <a:lstStyle/>
          <a:p>
            <a:pPr rtl="0"/>
            <a:r>
              <a:rPr lang="es-ES" dirty="0"/>
              <a:t>Caro</a:t>
            </a:r>
          </a:p>
        </p:txBody>
      </p:sp>
      <p:sp>
        <p:nvSpPr>
          <p:cNvPr id="25" name="Marcador de texto 24">
            <a:extLst>
              <a:ext uri="{FF2B5EF4-FFF2-40B4-BE49-F238E27FC236}">
                <a16:creationId xmlns:a16="http://schemas.microsoft.com/office/drawing/2014/main" id="{225FED20-8F0E-4B86-88AD-F902806B2CA0}"/>
              </a:ext>
            </a:extLst>
          </p:cNvPr>
          <p:cNvSpPr>
            <a:spLocks noGrp="1"/>
          </p:cNvSpPr>
          <p:nvPr>
            <p:ph type="body" sz="quarter" idx="22"/>
          </p:nvPr>
        </p:nvSpPr>
        <p:spPr>
          <a:xfrm>
            <a:off x="2637747" y="4634331"/>
            <a:ext cx="1183179" cy="492025"/>
          </a:xfrm>
        </p:spPr>
        <p:txBody>
          <a:bodyPr rtlCol="0"/>
          <a:lstStyle/>
          <a:p>
            <a:pPr rtl="0"/>
            <a:r>
              <a:rPr lang="es-ES"/>
              <a:t>Competidor B</a:t>
            </a:r>
          </a:p>
        </p:txBody>
      </p:sp>
      <p:sp>
        <p:nvSpPr>
          <p:cNvPr id="24" name="Marcador de texto 23">
            <a:extLst>
              <a:ext uri="{FF2B5EF4-FFF2-40B4-BE49-F238E27FC236}">
                <a16:creationId xmlns:a16="http://schemas.microsoft.com/office/drawing/2014/main" id="{568D7422-F48C-4829-8937-7DA701F3303B}"/>
              </a:ext>
            </a:extLst>
          </p:cNvPr>
          <p:cNvSpPr>
            <a:spLocks noGrp="1"/>
          </p:cNvSpPr>
          <p:nvPr>
            <p:ph type="body" sz="quarter" idx="21"/>
          </p:nvPr>
        </p:nvSpPr>
        <p:spPr>
          <a:xfrm>
            <a:off x="4175224" y="4459860"/>
            <a:ext cx="1183179" cy="492025"/>
          </a:xfrm>
        </p:spPr>
        <p:txBody>
          <a:bodyPr rtlCol="0"/>
          <a:lstStyle/>
          <a:p>
            <a:pPr rtl="0"/>
            <a:r>
              <a:rPr lang="es-ES"/>
              <a:t>Competidor C</a:t>
            </a:r>
          </a:p>
        </p:txBody>
      </p:sp>
      <p:sp>
        <p:nvSpPr>
          <p:cNvPr id="26" name="Marcador de texto 25">
            <a:extLst>
              <a:ext uri="{FF2B5EF4-FFF2-40B4-BE49-F238E27FC236}">
                <a16:creationId xmlns:a16="http://schemas.microsoft.com/office/drawing/2014/main" id="{2329531A-E68A-4913-9B66-062FBAC6D24D}"/>
              </a:ext>
            </a:extLst>
          </p:cNvPr>
          <p:cNvSpPr>
            <a:spLocks noGrp="1"/>
          </p:cNvSpPr>
          <p:nvPr>
            <p:ph type="body" sz="quarter" idx="23"/>
          </p:nvPr>
        </p:nvSpPr>
        <p:spPr>
          <a:xfrm>
            <a:off x="6552714" y="4321788"/>
            <a:ext cx="1183179" cy="492025"/>
          </a:xfrm>
        </p:spPr>
        <p:txBody>
          <a:bodyPr rtlCol="0"/>
          <a:lstStyle/>
          <a:p>
            <a:pPr rtl="0"/>
            <a:r>
              <a:rPr lang="es-ES"/>
              <a:t>Competidor D</a:t>
            </a:r>
          </a:p>
        </p:txBody>
      </p:sp>
      <p:sp>
        <p:nvSpPr>
          <p:cNvPr id="6" name="Marcador de texto 5">
            <a:extLst>
              <a:ext uri="{FF2B5EF4-FFF2-40B4-BE49-F238E27FC236}">
                <a16:creationId xmlns:a16="http://schemas.microsoft.com/office/drawing/2014/main" id="{7F0BD43D-EBFD-48E7-A1D3-EB9228D4C58B}"/>
              </a:ext>
            </a:extLst>
          </p:cNvPr>
          <p:cNvSpPr>
            <a:spLocks noGrp="1"/>
          </p:cNvSpPr>
          <p:nvPr>
            <p:ph type="body" sz="quarter" idx="17"/>
          </p:nvPr>
        </p:nvSpPr>
        <p:spPr>
          <a:xfrm>
            <a:off x="5242517" y="5468790"/>
            <a:ext cx="1706965" cy="492025"/>
          </a:xfrm>
        </p:spPr>
        <p:txBody>
          <a:bodyPr rtlCol="0">
            <a:normAutofit/>
          </a:bodyPr>
          <a:lstStyle/>
          <a:p>
            <a:pPr rtl="0"/>
            <a:r>
              <a:rPr lang="es-ES"/>
              <a:t>Incómodo</a:t>
            </a:r>
          </a:p>
        </p:txBody>
      </p:sp>
      <p:sp>
        <p:nvSpPr>
          <p:cNvPr id="27" name="Marcador de texto 26">
            <a:extLst>
              <a:ext uri="{FF2B5EF4-FFF2-40B4-BE49-F238E27FC236}">
                <a16:creationId xmlns:a16="http://schemas.microsoft.com/office/drawing/2014/main" id="{69ADCED5-CED8-4991-9B1E-DB7381BE7431}"/>
              </a:ext>
            </a:extLst>
          </p:cNvPr>
          <p:cNvSpPr>
            <a:spLocks noGrp="1"/>
          </p:cNvSpPr>
          <p:nvPr>
            <p:ph type="body" sz="quarter" idx="24"/>
          </p:nvPr>
        </p:nvSpPr>
        <p:spPr>
          <a:xfrm>
            <a:off x="7801857" y="5195673"/>
            <a:ext cx="1183179" cy="492025"/>
          </a:xfrm>
        </p:spPr>
        <p:txBody>
          <a:bodyPr rtlCol="0"/>
          <a:lstStyle/>
          <a:p>
            <a:pPr rtl="0"/>
            <a:r>
              <a:rPr lang="es-ES"/>
              <a:t>Competidor E</a:t>
            </a:r>
          </a:p>
        </p:txBody>
      </p:sp>
      <p:sp>
        <p:nvSpPr>
          <p:cNvPr id="42" name="Marcador de fecha 41">
            <a:extLst>
              <a:ext uri="{FF2B5EF4-FFF2-40B4-BE49-F238E27FC236}">
                <a16:creationId xmlns:a16="http://schemas.microsoft.com/office/drawing/2014/main" id="{8ADD2DBD-D314-47B1-BD25-DAF6D4437F74}"/>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3" name="Marcador de pie de página 2">
            <a:extLst>
              <a:ext uri="{FF2B5EF4-FFF2-40B4-BE49-F238E27FC236}">
                <a16:creationId xmlns:a16="http://schemas.microsoft.com/office/drawing/2014/main" id="{2CC7E0A4-FE8E-4F7B-8370-1FA3484B6144}"/>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4" name="Marcador de número de diapositiva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a:t>12</a:t>
            </a:fld>
            <a:endParaRPr lang="es-ES"/>
          </a:p>
        </p:txBody>
      </p:sp>
      <p:sp>
        <p:nvSpPr>
          <p:cNvPr id="31" name="Elipse 30">
            <a:extLst>
              <a:ext uri="{FF2B5EF4-FFF2-40B4-BE49-F238E27FC236}">
                <a16:creationId xmlns:a16="http://schemas.microsoft.com/office/drawing/2014/main" id="{F116CCE2-DE5B-4D04-8780-DE09E03B8A28}"/>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3" name="Elipse 32">
            <a:extLst>
              <a:ext uri="{FF2B5EF4-FFF2-40B4-BE49-F238E27FC236}">
                <a16:creationId xmlns:a16="http://schemas.microsoft.com/office/drawing/2014/main" id="{1930BF4B-0565-4413-BDB0-116E9B84F127}"/>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5" name="Elipse 34">
            <a:extLst>
              <a:ext uri="{FF2B5EF4-FFF2-40B4-BE49-F238E27FC236}">
                <a16:creationId xmlns:a16="http://schemas.microsoft.com/office/drawing/2014/main" id="{AEC73B38-496F-4951-89EB-38E1A77E186B}"/>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7" name="Elipse 36">
            <a:extLst>
              <a:ext uri="{FF2B5EF4-FFF2-40B4-BE49-F238E27FC236}">
                <a16:creationId xmlns:a16="http://schemas.microsoft.com/office/drawing/2014/main" id="{8658B547-4844-4FC2-9B4E-C8A8DF4D66D8}"/>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9" name="Elipse 38">
            <a:extLst>
              <a:ext uri="{FF2B5EF4-FFF2-40B4-BE49-F238E27FC236}">
                <a16:creationId xmlns:a16="http://schemas.microsoft.com/office/drawing/2014/main" id="{B7890BF0-461E-41CE-AFC1-AD52C6B9549E}"/>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63" name="Gráfico 61">
            <a:extLst>
              <a:ext uri="{FF2B5EF4-FFF2-40B4-BE49-F238E27FC236}">
                <a16:creationId xmlns:a16="http://schemas.microsoft.com/office/drawing/2014/main" id="{9201E1F5-4143-449F-8629-751D360010A3}"/>
              </a:ext>
              <a:ext uri="{C183D7F6-B498-43B3-948B-1728B52AA6E4}">
                <adec:decorative xmlns:adec="http://schemas.microsoft.com/office/drawing/2017/decorative"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accent1">
                <a:lumMod val="75000"/>
              </a:schemeClr>
            </a:solidFill>
            <a:prstDash val="solid"/>
            <a:miter/>
          </a:ln>
        </p:spPr>
        <p:txBody>
          <a:bodyPr rtlCol="0" anchor="ctr"/>
          <a:lstStyle/>
          <a:p>
            <a:pPr rtl="0"/>
            <a:endParaRPr lang="es-ES"/>
          </a:p>
        </p:txBody>
      </p:sp>
    </p:spTree>
    <p:extLst>
      <p:ext uri="{BB962C8B-B14F-4D97-AF65-F5344CB8AC3E}">
        <p14:creationId xmlns:p14="http://schemas.microsoft.com/office/powerpoint/2010/main" val="14173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rtlCol="0">
            <a:normAutofit fontScale="90000"/>
          </a:bodyPr>
          <a:lstStyle/>
          <a:p>
            <a:pPr rtl="0"/>
            <a:r>
              <a:rPr lang="es-ES"/>
              <a:t>Estrategia para el crecimiento</a:t>
            </a:r>
          </a:p>
        </p:txBody>
      </p:sp>
      <p:sp>
        <p:nvSpPr>
          <p:cNvPr id="3" name="Marcador de contenido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pPr rtl="0"/>
            <a:r>
              <a:rPr lang="es-ES"/>
              <a:t>FEBRERO DE 20XX</a:t>
            </a:r>
          </a:p>
        </p:txBody>
      </p:sp>
      <p:sp>
        <p:nvSpPr>
          <p:cNvPr id="17" name="Marcador de texto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798940"/>
            <a:ext cx="5431971" cy="557950"/>
          </a:xfrm>
        </p:spPr>
        <p:txBody>
          <a:bodyPr rtlCol="0">
            <a:normAutofit/>
          </a:bodyPr>
          <a:lstStyle/>
          <a:p>
            <a:pPr rtl="0"/>
            <a:r>
              <a:rPr lang="es-ES"/>
              <a:t>Implementar el producto en participantes de alto perfil o nivel para ayudar a establecer el producto</a:t>
            </a:r>
          </a:p>
        </p:txBody>
      </p:sp>
      <p:sp>
        <p:nvSpPr>
          <p:cNvPr id="24" name="Marcador de texto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33204" cy="365125"/>
          </a:xfrm>
        </p:spPr>
        <p:txBody>
          <a:bodyPr rtlCol="0">
            <a:normAutofit lnSpcReduction="10000"/>
          </a:bodyPr>
          <a:lstStyle/>
          <a:p>
            <a:pPr rtl="0"/>
            <a:r>
              <a:rPr lang="es-ES"/>
              <a:t>MARZO DE 20XX</a:t>
            </a:r>
          </a:p>
        </p:txBody>
      </p:sp>
      <p:sp>
        <p:nvSpPr>
          <p:cNvPr id="25" name="Marcador de texto 24">
            <a:extLst>
              <a:ext uri="{FF2B5EF4-FFF2-40B4-BE49-F238E27FC236}">
                <a16:creationId xmlns:a16="http://schemas.microsoft.com/office/drawing/2014/main" id="{23BDF8B9-53DF-46F4-98D4-053D78D610B0}"/>
              </a:ext>
            </a:extLst>
          </p:cNvPr>
          <p:cNvSpPr>
            <a:spLocks noGrp="1"/>
          </p:cNvSpPr>
          <p:nvPr>
            <p:ph type="body" sz="quarter" idx="24"/>
          </p:nvPr>
        </p:nvSpPr>
        <p:spPr>
          <a:xfrm>
            <a:off x="5921828" y="3898736"/>
            <a:ext cx="5431971" cy="557950"/>
          </a:xfrm>
        </p:spPr>
        <p:txBody>
          <a:bodyPr rtlCol="0"/>
          <a:lstStyle/>
          <a:p>
            <a:pPr rtl="0"/>
            <a:r>
              <a:rPr lang="es-ES"/>
              <a:t>Lanzar el producto para el público general y supervisar las notas de prensa y las cuentas de redes sociales</a:t>
            </a:r>
          </a:p>
        </p:txBody>
      </p:sp>
      <p:sp>
        <p:nvSpPr>
          <p:cNvPr id="26" name="Marcador de texto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33204" cy="365125"/>
          </a:xfrm>
        </p:spPr>
        <p:txBody>
          <a:bodyPr rtlCol="0">
            <a:normAutofit lnSpcReduction="10000"/>
          </a:bodyPr>
          <a:lstStyle/>
          <a:p>
            <a:pPr rtl="0"/>
            <a:r>
              <a:rPr lang="es-ES"/>
              <a:t>OCTUBRE DE 20XX</a:t>
            </a:r>
          </a:p>
        </p:txBody>
      </p:sp>
      <p:sp>
        <p:nvSpPr>
          <p:cNvPr id="27" name="Marcador de texto 26">
            <a:extLst>
              <a:ext uri="{FF2B5EF4-FFF2-40B4-BE49-F238E27FC236}">
                <a16:creationId xmlns:a16="http://schemas.microsoft.com/office/drawing/2014/main" id="{9C0DB469-503B-40AF-84D1-C69B085AA96F}"/>
              </a:ext>
            </a:extLst>
          </p:cNvPr>
          <p:cNvSpPr>
            <a:spLocks noGrp="1"/>
          </p:cNvSpPr>
          <p:nvPr>
            <p:ph type="body" sz="quarter" idx="26"/>
          </p:nvPr>
        </p:nvSpPr>
        <p:spPr>
          <a:xfrm>
            <a:off x="5921828" y="4998532"/>
            <a:ext cx="5431971" cy="557950"/>
          </a:xfrm>
        </p:spPr>
        <p:txBody>
          <a:bodyPr rtlCol="0">
            <a:normAutofit/>
          </a:bodyPr>
          <a:lstStyle/>
          <a:p>
            <a:pPr rtl="0"/>
            <a:r>
              <a:rPr lang="es-ES"/>
              <a:t>Recopilar comentarios y ajustar el diseño del producto según sea necesario</a:t>
            </a:r>
          </a:p>
          <a:p>
            <a:pPr rtl="0"/>
            <a:endParaRPr lang="es-ES"/>
          </a:p>
        </p:txBody>
      </p:sp>
      <p:sp>
        <p:nvSpPr>
          <p:cNvPr id="4" name="Marcador de fecha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6" name="Marcador de número de diapositiva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13</a:t>
            </a:fld>
            <a:endParaRPr lang="es-ES"/>
          </a:p>
        </p:txBody>
      </p:sp>
    </p:spTree>
    <p:extLst>
      <p:ext uri="{BB962C8B-B14F-4D97-AF65-F5344CB8AC3E}">
        <p14:creationId xmlns:p14="http://schemas.microsoft.com/office/powerpoint/2010/main" val="147210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rtlCol="0"/>
          <a:lstStyle/>
          <a:p>
            <a:pPr rtl="0"/>
            <a:r>
              <a:rPr lang="es-ES" dirty="0"/>
              <a:t>AVANCE</a:t>
            </a:r>
          </a:p>
        </p:txBody>
      </p:sp>
      <p:sp>
        <p:nvSpPr>
          <p:cNvPr id="75" name="Marcador de texto 74">
            <a:extLst>
              <a:ext uri="{FF2B5EF4-FFF2-40B4-BE49-F238E27FC236}">
                <a16:creationId xmlns:a16="http://schemas.microsoft.com/office/drawing/2014/main" id="{5425916A-A2C0-45C3-9A48-E48DEB97F631}"/>
              </a:ext>
            </a:extLst>
          </p:cNvPr>
          <p:cNvSpPr>
            <a:spLocks noGrp="1"/>
          </p:cNvSpPr>
          <p:nvPr>
            <p:ph type="body" sz="quarter" idx="16"/>
          </p:nvPr>
        </p:nvSpPr>
        <p:spPr>
          <a:xfrm>
            <a:off x="748749" y="1361938"/>
            <a:ext cx="6765925" cy="496888"/>
          </a:xfrm>
        </p:spPr>
        <p:txBody>
          <a:bodyPr rtlCol="0"/>
          <a:lstStyle/>
          <a:p>
            <a:pPr rtl="0"/>
            <a:r>
              <a:rPr lang="es-ES" dirty="0"/>
              <a:t>Previsión para el éxito</a:t>
            </a:r>
          </a:p>
        </p:txBody>
      </p:sp>
      <p:graphicFrame>
        <p:nvGraphicFramePr>
          <p:cNvPr id="53" name="Tabla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2064030638"/>
              </p:ext>
            </p:extLst>
          </p:nvPr>
        </p:nvGraphicFramePr>
        <p:xfrm>
          <a:off x="838200" y="2286000"/>
          <a:ext cx="6099051" cy="3713070"/>
        </p:xfrm>
        <a:graphic>
          <a:graphicData uri="http://schemas.openxmlformats.org/drawingml/2006/table">
            <a:tbl>
              <a:tblPr firstRow="1" bandRow="1">
                <a:tableStyleId>{5C22544A-7EE6-4342-B048-85BDC9FD1C3A}</a:tableStyleId>
              </a:tblPr>
              <a:tblGrid>
                <a:gridCol w="1578631">
                  <a:extLst>
                    <a:ext uri="{9D8B030D-6E8A-4147-A177-3AD203B41FA5}">
                      <a16:colId xmlns:a16="http://schemas.microsoft.com/office/drawing/2014/main" val="544038161"/>
                    </a:ext>
                  </a:extLst>
                </a:gridCol>
                <a:gridCol w="1130105">
                  <a:extLst>
                    <a:ext uri="{9D8B030D-6E8A-4147-A177-3AD203B41FA5}">
                      <a16:colId xmlns:a16="http://schemas.microsoft.com/office/drawing/2014/main" val="2284043154"/>
                    </a:ext>
                  </a:extLst>
                </a:gridCol>
                <a:gridCol w="1130105">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gridCol w="1130105">
                  <a:extLst>
                    <a:ext uri="{9D8B030D-6E8A-4147-A177-3AD203B41FA5}">
                      <a16:colId xmlns:a16="http://schemas.microsoft.com/office/drawing/2014/main" val="3019130451"/>
                    </a:ext>
                  </a:extLst>
                </a:gridCol>
              </a:tblGrid>
              <a:tr h="308774">
                <a:tc>
                  <a:txBody>
                    <a:bodyPr/>
                    <a:lstStyle/>
                    <a:p>
                      <a:pPr algn="r" rtl="0"/>
                      <a:r>
                        <a:rPr lang="es-ES" sz="1400" b="0" cap="all" spc="150" noProof="0">
                          <a:solidFill>
                            <a:schemeClr val="tx1">
                              <a:lumMod val="75000"/>
                              <a:lumOff val="25000"/>
                            </a:schemeClr>
                          </a:solidFill>
                          <a:latin typeface="+mj-lt"/>
                        </a:rPr>
                        <a:t>Métricas clave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723065677"/>
                  </a:ext>
                </a:extLst>
              </a:tr>
              <a:tr h="638982">
                <a:tc>
                  <a:txBody>
                    <a:bodyPr/>
                    <a:lstStyle/>
                    <a:p>
                      <a:pPr algn="ctr" rtl="0"/>
                      <a:endParaRPr lang="es-ES" sz="1200" noProof="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a:solidFill>
                            <a:schemeClr val="tx1">
                              <a:lumMod val="75000"/>
                              <a:lumOff val="25000"/>
                            </a:schemeClr>
                          </a:solidFill>
                          <a:latin typeface="+mn-lt"/>
                          <a:ea typeface="+mn-ea"/>
                          <a:cs typeface="+mn-cs"/>
                        </a:rPr>
                        <a:t>Clientes</a:t>
                      </a: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a:solidFill>
                            <a:schemeClr val="tx1">
                              <a:lumMod val="75000"/>
                              <a:lumOff val="25000"/>
                            </a:schemeClr>
                          </a:solidFill>
                          <a:latin typeface="+mn-lt"/>
                          <a:ea typeface="+mn-ea"/>
                          <a:cs typeface="+mn-cs"/>
                        </a:rPr>
                        <a:t>Pedidos</a:t>
                      </a: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a:solidFill>
                            <a:schemeClr val="tx1">
                              <a:lumMod val="75000"/>
                              <a:lumOff val="25000"/>
                            </a:schemeClr>
                          </a:solidFill>
                          <a:latin typeface="+mn-lt"/>
                          <a:ea typeface="+mn-ea"/>
                          <a:cs typeface="+mn-cs"/>
                        </a:rPr>
                        <a:t>Ingresos brutos</a:t>
                      </a: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a:solidFill>
                            <a:schemeClr val="tx1">
                              <a:lumMod val="75000"/>
                              <a:lumOff val="25000"/>
                            </a:schemeClr>
                          </a:solidFill>
                          <a:latin typeface="+mn-lt"/>
                          <a:ea typeface="+mn-ea"/>
                          <a:cs typeface="+mn-cs"/>
                        </a:rPr>
                        <a:t>Ingresos netos</a:t>
                      </a: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638982">
                <a:tc>
                  <a:txBody>
                    <a:bodyPr/>
                    <a:lstStyle/>
                    <a:p>
                      <a:pPr algn="ctr" rtl="0"/>
                      <a:r>
                        <a:rPr lang="es-ES" sz="1200" noProof="0">
                          <a:solidFill>
                            <a:schemeClr val="tx1">
                              <a:lumMod val="75000"/>
                              <a:lumOff val="25000"/>
                            </a:schemeClr>
                          </a:solidFill>
                        </a:rPr>
                        <a:t>20XX</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10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1100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10.000 €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7.000 €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638982">
                <a:tc>
                  <a:txBody>
                    <a:bodyPr/>
                    <a:lstStyle/>
                    <a:p>
                      <a:pPr algn="ctr" rtl="0"/>
                      <a:r>
                        <a:rPr lang="es-ES" sz="1200" noProof="0">
                          <a:solidFill>
                            <a:schemeClr val="tx1">
                              <a:lumMod val="75000"/>
                              <a:lumOff val="25000"/>
                            </a:schemeClr>
                          </a:solidFill>
                        </a:rPr>
                        <a:t>20XX</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20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200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a:solidFill>
                            <a:schemeClr val="tx1">
                              <a:lumMod val="75000"/>
                              <a:lumOff val="25000"/>
                            </a:schemeClr>
                          </a:solidFill>
                        </a:rPr>
                        <a:t>20.000 €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a:solidFill>
                            <a:schemeClr val="tx1">
                              <a:lumMod val="75000"/>
                              <a:lumOff val="25000"/>
                            </a:schemeClr>
                          </a:solidFill>
                        </a:rPr>
                        <a:t>16.000 €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638982">
                <a:tc>
                  <a:txBody>
                    <a:bodyPr/>
                    <a:lstStyle/>
                    <a:p>
                      <a:pPr algn="ctr" rtl="0"/>
                      <a:r>
                        <a:rPr lang="es-ES" sz="1200" noProof="0">
                          <a:solidFill>
                            <a:schemeClr val="tx1">
                              <a:lumMod val="75000"/>
                              <a:lumOff val="25000"/>
                            </a:schemeClr>
                          </a:solidFill>
                        </a:rPr>
                        <a:t>20XX</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30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300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a:solidFill>
                            <a:schemeClr val="tx1">
                              <a:lumMod val="75000"/>
                              <a:lumOff val="25000"/>
                            </a:schemeClr>
                          </a:solidFill>
                        </a:rPr>
                        <a:t>30.000 €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a:solidFill>
                            <a:schemeClr val="tx1">
                              <a:lumMod val="75000"/>
                              <a:lumOff val="25000"/>
                            </a:schemeClr>
                          </a:solidFill>
                        </a:rPr>
                        <a:t>25.000 €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638982">
                <a:tc>
                  <a:txBody>
                    <a:bodyPr/>
                    <a:lstStyle/>
                    <a:p>
                      <a:pPr algn="ctr" rtl="0"/>
                      <a:r>
                        <a:rPr lang="es-ES" sz="1200" noProof="0">
                          <a:solidFill>
                            <a:schemeClr val="tx1">
                              <a:lumMod val="75000"/>
                              <a:lumOff val="25000"/>
                            </a:schemeClr>
                          </a:solidFill>
                        </a:rPr>
                        <a:t>20XX</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40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s-ES" sz="1200" noProof="0">
                          <a:solidFill>
                            <a:schemeClr val="tx1">
                              <a:lumMod val="75000"/>
                              <a:lumOff val="25000"/>
                            </a:schemeClr>
                          </a:solidFill>
                        </a:rPr>
                        <a:t>400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a:solidFill>
                            <a:schemeClr val="tx1">
                              <a:lumMod val="75000"/>
                              <a:lumOff val="25000"/>
                            </a:schemeClr>
                          </a:solidFill>
                        </a:rPr>
                        <a:t>40.000 €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30.000 €</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sp>
        <p:nvSpPr>
          <p:cNvPr id="9" name="Marcador de texto 8">
            <a:extLst>
              <a:ext uri="{FF2B5EF4-FFF2-40B4-BE49-F238E27FC236}">
                <a16:creationId xmlns:a16="http://schemas.microsoft.com/office/drawing/2014/main" id="{C54CD4A7-4E1A-4902-993B-81A396A3670C}"/>
              </a:ext>
            </a:extLst>
          </p:cNvPr>
          <p:cNvSpPr>
            <a:spLocks noGrp="1"/>
          </p:cNvSpPr>
          <p:nvPr>
            <p:ph type="body" sz="quarter" idx="14"/>
          </p:nvPr>
        </p:nvSpPr>
        <p:spPr>
          <a:xfrm>
            <a:off x="7858125" y="2284624"/>
            <a:ext cx="3147332" cy="306388"/>
          </a:xfrm>
        </p:spPr>
        <p:txBody>
          <a:bodyPr rtlCol="0">
            <a:normAutofit/>
          </a:bodyPr>
          <a:lstStyle/>
          <a:p>
            <a:pPr rtl="0"/>
            <a:r>
              <a:rPr lang="es-ES" dirty="0"/>
              <a:t>INGRESOS ANUALES</a:t>
            </a:r>
          </a:p>
        </p:txBody>
      </p:sp>
      <p:graphicFrame>
        <p:nvGraphicFramePr>
          <p:cNvPr id="34" name="Marcador de contenido 13" descr="Gráfico">
            <a:extLst>
              <a:ext uri="{FF2B5EF4-FFF2-40B4-BE49-F238E27FC236}">
                <a16:creationId xmlns:a16="http://schemas.microsoft.com/office/drawing/2014/main" id="{9E19FFD2-695D-4BD0-AA46-41C8970D76E2}"/>
              </a:ext>
            </a:extLst>
          </p:cNvPr>
          <p:cNvGraphicFramePr>
            <a:graphicFrameLocks noGrp="1"/>
          </p:cNvGraphicFramePr>
          <p:nvPr>
            <p:ph sz="quarter" idx="15"/>
            <p:extLst>
              <p:ext uri="{D42A27DB-BD31-4B8C-83A1-F6EECF244321}">
                <p14:modId xmlns:p14="http://schemas.microsoft.com/office/powerpoint/2010/main" val="1895356797"/>
              </p:ext>
            </p:extLst>
          </p:nvPr>
        </p:nvGraphicFramePr>
        <p:xfrm>
          <a:off x="7858125" y="2779713"/>
          <a:ext cx="3148013" cy="3095625"/>
        </p:xfrm>
        <a:graphic>
          <a:graphicData uri="http://schemas.openxmlformats.org/drawingml/2006/chart">
            <c:chart xmlns:c="http://schemas.openxmlformats.org/drawingml/2006/chart" xmlns:r="http://schemas.openxmlformats.org/officeDocument/2006/relationships" r:id="rId3"/>
          </a:graphicData>
        </a:graphic>
      </p:graphicFrame>
      <p:sp>
        <p:nvSpPr>
          <p:cNvPr id="2" name="Marcador de fecha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rtlCol="0"/>
          <a:lstStyle/>
          <a:p>
            <a:pPr rtl="0"/>
            <a:r>
              <a:rPr lang="es-ES" dirty="0"/>
              <a:t>20XX</a:t>
            </a:r>
          </a:p>
        </p:txBody>
      </p:sp>
      <p:sp>
        <p:nvSpPr>
          <p:cNvPr id="3" name="Marcador de pie de página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rtlCol="0"/>
          <a:lstStyle/>
          <a:p>
            <a:pPr rtl="0"/>
            <a:r>
              <a:rPr lang="es-ES" dirty="0"/>
              <a:t>Presentación para inversores</a:t>
            </a:r>
          </a:p>
        </p:txBody>
      </p:sp>
      <p:sp>
        <p:nvSpPr>
          <p:cNvPr id="5" name="Marcador de número de diapositiva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14</a:t>
            </a:fld>
            <a:endParaRPr lang="es-ES" dirty="0"/>
          </a:p>
        </p:txBody>
      </p:sp>
      <p:cxnSp>
        <p:nvCxnSpPr>
          <p:cNvPr id="10" name="Conector recto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87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rtlCol="0"/>
          <a:lstStyle/>
          <a:p>
            <a:pPr rtl="0"/>
            <a:r>
              <a:rPr lang="es-ES"/>
              <a:t>PLAN DE ACCIÓN PARA DOS AÑOS</a:t>
            </a:r>
          </a:p>
        </p:txBody>
      </p:sp>
      <p:sp>
        <p:nvSpPr>
          <p:cNvPr id="110" name="Marcador de texto 31">
            <a:extLst>
              <a:ext uri="{FF2B5EF4-FFF2-40B4-BE49-F238E27FC236}">
                <a16:creationId xmlns:a16="http://schemas.microsoft.com/office/drawing/2014/main"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es-ES" sz="1400" spc="150" dirty="0">
                <a:latin typeface="+mj-lt"/>
                <a:ea typeface="+mj-ea"/>
                <a:cs typeface="+mj-cs"/>
              </a:rPr>
              <a:t>BORRADORES</a:t>
            </a:r>
            <a:endParaRPr lang="es-ES" sz="1100" dirty="0"/>
          </a:p>
        </p:txBody>
      </p:sp>
      <p:sp>
        <p:nvSpPr>
          <p:cNvPr id="52" name="Marcador de texto 31">
            <a:extLst>
              <a:ext uri="{FF2B5EF4-FFF2-40B4-BE49-F238E27FC236}">
                <a16:creationId xmlns:a16="http://schemas.microsoft.com/office/drawing/2014/main" id="{EFC30FAC-E9E5-427E-B670-7978BE575652}"/>
              </a:ext>
            </a:extLst>
          </p:cNvPr>
          <p:cNvSpPr txBox="1">
            <a:spLocks/>
          </p:cNvSpPr>
          <p:nvPr/>
        </p:nvSpPr>
        <p:spPr>
          <a:xfrm>
            <a:off x="5190031" y="1690689"/>
            <a:ext cx="2057804" cy="108990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es-ES" sz="1400" spc="150" dirty="0">
                <a:latin typeface="+mj-lt"/>
                <a:ea typeface="+mj-ea"/>
                <a:cs typeface="+mj-cs"/>
              </a:rPr>
              <a:t>RECOPILACIÓN DE COMENTARIOS</a:t>
            </a:r>
            <a:endParaRPr lang="es-ES" sz="1100" dirty="0"/>
          </a:p>
        </p:txBody>
      </p:sp>
      <p:sp>
        <p:nvSpPr>
          <p:cNvPr id="54" name="Marcador de texto 31">
            <a:extLst>
              <a:ext uri="{FF2B5EF4-FFF2-40B4-BE49-F238E27FC236}">
                <a16:creationId xmlns:a16="http://schemas.microsoft.com/office/drawing/2014/main" id="{E0CD2DAB-9E42-4D11-A98D-56ECD20DBC7E}"/>
              </a:ext>
            </a:extLst>
          </p:cNvPr>
          <p:cNvSpPr txBox="1">
            <a:spLocks/>
          </p:cNvSpPr>
          <p:nvPr/>
        </p:nvSpPr>
        <p:spPr>
          <a:xfrm>
            <a:off x="9121117" y="1690688"/>
            <a:ext cx="2057804" cy="109368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es-ES" sz="1400" spc="150" dirty="0">
                <a:latin typeface="+mj-lt"/>
                <a:ea typeface="+mj-ea"/>
                <a:cs typeface="+mj-cs"/>
              </a:rPr>
              <a:t>ENTREGA AL CLIENTE</a:t>
            </a:r>
            <a:endParaRPr lang="es-ES" sz="1100" dirty="0"/>
          </a:p>
        </p:txBody>
      </p:sp>
      <p:sp>
        <p:nvSpPr>
          <p:cNvPr id="6" name="Marcador de texto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rtlCol="0">
            <a:normAutofit/>
          </a:bodyPr>
          <a:lstStyle/>
          <a:p>
            <a:pPr rtl="0"/>
            <a:r>
              <a:rPr lang="es-ES"/>
              <a:t>20XX</a:t>
            </a:r>
          </a:p>
        </p:txBody>
      </p:sp>
      <p:sp>
        <p:nvSpPr>
          <p:cNvPr id="7" name="Marcador de texto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rtlCol="0">
            <a:normAutofit fontScale="85000" lnSpcReduction="20000"/>
          </a:bodyPr>
          <a:lstStyle/>
          <a:p>
            <a:pPr rtl="0"/>
            <a:r>
              <a:rPr lang="es-ES"/>
              <a:t>ENE</a:t>
            </a:r>
          </a:p>
        </p:txBody>
      </p:sp>
      <p:sp>
        <p:nvSpPr>
          <p:cNvPr id="8" name="Marcador de texto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rtlCol="0">
            <a:normAutofit fontScale="85000" lnSpcReduction="20000"/>
          </a:bodyPr>
          <a:lstStyle/>
          <a:p>
            <a:pPr rtl="0"/>
            <a:r>
              <a:rPr lang="es-ES"/>
              <a:t>FEB</a:t>
            </a:r>
          </a:p>
        </p:txBody>
      </p:sp>
      <p:sp>
        <p:nvSpPr>
          <p:cNvPr id="9" name="Marcador de texto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rtlCol="0">
            <a:normAutofit fontScale="85000" lnSpcReduction="20000"/>
          </a:bodyPr>
          <a:lstStyle/>
          <a:p>
            <a:pPr rtl="0"/>
            <a:r>
              <a:rPr lang="es-ES"/>
              <a:t>MAR</a:t>
            </a:r>
          </a:p>
        </p:txBody>
      </p:sp>
      <p:sp>
        <p:nvSpPr>
          <p:cNvPr id="10" name="Marcador de texto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rtlCol="0">
            <a:normAutofit fontScale="85000" lnSpcReduction="20000"/>
          </a:bodyPr>
          <a:lstStyle/>
          <a:p>
            <a:pPr rtl="0"/>
            <a:r>
              <a:rPr lang="es-ES"/>
              <a:t>ABR</a:t>
            </a:r>
          </a:p>
        </p:txBody>
      </p:sp>
      <p:sp>
        <p:nvSpPr>
          <p:cNvPr id="12" name="Marcador de texto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rtlCol="0">
            <a:normAutofit fontScale="85000" lnSpcReduction="20000"/>
          </a:bodyPr>
          <a:lstStyle/>
          <a:p>
            <a:pPr rtl="0"/>
            <a:r>
              <a:rPr lang="es-ES"/>
              <a:t>MAYO</a:t>
            </a:r>
          </a:p>
        </p:txBody>
      </p:sp>
      <p:sp>
        <p:nvSpPr>
          <p:cNvPr id="13" name="Marcador de texto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rtlCol="0">
            <a:normAutofit fontScale="85000" lnSpcReduction="20000"/>
          </a:bodyPr>
          <a:lstStyle/>
          <a:p>
            <a:pPr rtl="0"/>
            <a:r>
              <a:rPr lang="es-ES"/>
              <a:t>JUN</a:t>
            </a:r>
          </a:p>
        </p:txBody>
      </p:sp>
      <p:sp>
        <p:nvSpPr>
          <p:cNvPr id="14" name="Marcador de texto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rtlCol="0">
            <a:normAutofit fontScale="85000" lnSpcReduction="20000"/>
          </a:bodyPr>
          <a:lstStyle/>
          <a:p>
            <a:pPr rtl="0"/>
            <a:r>
              <a:rPr lang="es-ES"/>
              <a:t>JUL</a:t>
            </a:r>
          </a:p>
        </p:txBody>
      </p:sp>
      <p:sp>
        <p:nvSpPr>
          <p:cNvPr id="16" name="Marcador de texto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rtlCol="0">
            <a:normAutofit fontScale="85000" lnSpcReduction="20000"/>
          </a:bodyPr>
          <a:lstStyle/>
          <a:p>
            <a:pPr rtl="0"/>
            <a:r>
              <a:rPr lang="es-ES"/>
              <a:t>AGO</a:t>
            </a:r>
          </a:p>
        </p:txBody>
      </p:sp>
      <p:sp>
        <p:nvSpPr>
          <p:cNvPr id="17" name="Marcador de texto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rtlCol="0">
            <a:normAutofit fontScale="85000" lnSpcReduction="20000"/>
          </a:bodyPr>
          <a:lstStyle/>
          <a:p>
            <a:pPr rtl="0"/>
            <a:r>
              <a:rPr lang="es-ES"/>
              <a:t>SEP</a:t>
            </a:r>
          </a:p>
        </p:txBody>
      </p:sp>
      <p:sp>
        <p:nvSpPr>
          <p:cNvPr id="15" name="Marcador de texto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rtlCol="0">
            <a:normAutofit fontScale="85000" lnSpcReduction="20000"/>
          </a:bodyPr>
          <a:lstStyle/>
          <a:p>
            <a:pPr rtl="0"/>
            <a:r>
              <a:rPr lang="es-ES"/>
              <a:t>OCT</a:t>
            </a:r>
          </a:p>
        </p:txBody>
      </p:sp>
      <p:sp>
        <p:nvSpPr>
          <p:cNvPr id="18" name="Marcador de texto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rtlCol="0">
            <a:normAutofit fontScale="85000" lnSpcReduction="20000"/>
          </a:bodyPr>
          <a:lstStyle/>
          <a:p>
            <a:pPr rtl="0"/>
            <a:r>
              <a:rPr lang="es-ES"/>
              <a:t>NOV</a:t>
            </a:r>
          </a:p>
        </p:txBody>
      </p:sp>
      <p:sp>
        <p:nvSpPr>
          <p:cNvPr id="19" name="Marcador de texto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rtlCol="0">
            <a:normAutofit fontScale="85000" lnSpcReduction="20000"/>
          </a:bodyPr>
          <a:lstStyle/>
          <a:p>
            <a:pPr rtl="0"/>
            <a:r>
              <a:rPr lang="es-ES"/>
              <a:t>DIC</a:t>
            </a:r>
          </a:p>
        </p:txBody>
      </p:sp>
      <p:sp>
        <p:nvSpPr>
          <p:cNvPr id="11" name="Año">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rtlCol="0">
            <a:normAutofit/>
          </a:bodyPr>
          <a:lstStyle/>
          <a:p>
            <a:pPr rtl="0"/>
            <a:r>
              <a:rPr lang="es-ES"/>
              <a:t>20XX</a:t>
            </a:r>
          </a:p>
        </p:txBody>
      </p:sp>
      <p:sp>
        <p:nvSpPr>
          <p:cNvPr id="20" name="Marcador de texto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rtlCol="0">
            <a:normAutofit fontScale="85000" lnSpcReduction="20000"/>
          </a:bodyPr>
          <a:lstStyle/>
          <a:p>
            <a:pPr rtl="0"/>
            <a:r>
              <a:rPr lang="es-ES"/>
              <a:t>ENE</a:t>
            </a:r>
          </a:p>
        </p:txBody>
      </p:sp>
      <p:sp>
        <p:nvSpPr>
          <p:cNvPr id="21" name="Marcador de texto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rtlCol="0">
            <a:normAutofit fontScale="85000" lnSpcReduction="20000"/>
          </a:bodyPr>
          <a:lstStyle/>
          <a:p>
            <a:pPr rtl="0"/>
            <a:r>
              <a:rPr lang="es-ES"/>
              <a:t>FEB</a:t>
            </a:r>
          </a:p>
        </p:txBody>
      </p:sp>
      <p:sp>
        <p:nvSpPr>
          <p:cNvPr id="22" name="Marcador de texto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rtlCol="0">
            <a:normAutofit fontScale="85000" lnSpcReduction="20000"/>
          </a:bodyPr>
          <a:lstStyle/>
          <a:p>
            <a:pPr rtl="0"/>
            <a:r>
              <a:rPr lang="es-ES"/>
              <a:t>MAR</a:t>
            </a:r>
          </a:p>
        </p:txBody>
      </p:sp>
      <p:sp>
        <p:nvSpPr>
          <p:cNvPr id="23" name="Marcador de texto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rtlCol="0">
            <a:normAutofit fontScale="85000" lnSpcReduction="20000"/>
          </a:bodyPr>
          <a:lstStyle/>
          <a:p>
            <a:pPr rtl="0"/>
            <a:r>
              <a:rPr lang="es-ES"/>
              <a:t>ABR</a:t>
            </a:r>
          </a:p>
        </p:txBody>
      </p:sp>
      <p:sp>
        <p:nvSpPr>
          <p:cNvPr id="24" name="Marcador de texto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rtlCol="0">
            <a:normAutofit fontScale="85000" lnSpcReduction="20000"/>
          </a:bodyPr>
          <a:lstStyle/>
          <a:p>
            <a:pPr rtl="0"/>
            <a:r>
              <a:rPr lang="es-ES"/>
              <a:t>MAYO</a:t>
            </a:r>
          </a:p>
        </p:txBody>
      </p:sp>
      <p:sp>
        <p:nvSpPr>
          <p:cNvPr id="25" name="Marcador de texto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rtlCol="0">
            <a:normAutofit fontScale="85000" lnSpcReduction="20000"/>
          </a:bodyPr>
          <a:lstStyle/>
          <a:p>
            <a:pPr rtl="0"/>
            <a:r>
              <a:rPr lang="es-ES"/>
              <a:t>JUN</a:t>
            </a:r>
          </a:p>
        </p:txBody>
      </p:sp>
      <p:sp>
        <p:nvSpPr>
          <p:cNvPr id="26" name="Marcador de texto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rtlCol="0">
            <a:normAutofit fontScale="85000" lnSpcReduction="20000"/>
          </a:bodyPr>
          <a:lstStyle/>
          <a:p>
            <a:pPr rtl="0"/>
            <a:r>
              <a:rPr lang="es-ES"/>
              <a:t>JUL</a:t>
            </a:r>
          </a:p>
        </p:txBody>
      </p:sp>
      <p:sp>
        <p:nvSpPr>
          <p:cNvPr id="28" name="Marcador de texto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rtlCol="0">
            <a:normAutofit fontScale="85000" lnSpcReduction="20000"/>
          </a:bodyPr>
          <a:lstStyle/>
          <a:p>
            <a:pPr rtl="0"/>
            <a:r>
              <a:rPr lang="es-ES"/>
              <a:t>AGO</a:t>
            </a:r>
          </a:p>
        </p:txBody>
      </p:sp>
      <p:sp>
        <p:nvSpPr>
          <p:cNvPr id="29" name="Marcador de texto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rtlCol="0">
            <a:normAutofit fontScale="85000" lnSpcReduction="20000"/>
          </a:bodyPr>
          <a:lstStyle/>
          <a:p>
            <a:pPr rtl="0"/>
            <a:r>
              <a:rPr lang="es-ES"/>
              <a:t>SEP</a:t>
            </a:r>
          </a:p>
        </p:txBody>
      </p:sp>
      <p:sp>
        <p:nvSpPr>
          <p:cNvPr id="27" name="Marcador de texto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rtlCol="0">
            <a:normAutofit fontScale="85000" lnSpcReduction="20000"/>
          </a:bodyPr>
          <a:lstStyle/>
          <a:p>
            <a:pPr rtl="0"/>
            <a:r>
              <a:rPr lang="es-ES"/>
              <a:t>OCT</a:t>
            </a:r>
          </a:p>
        </p:txBody>
      </p:sp>
      <p:sp>
        <p:nvSpPr>
          <p:cNvPr id="30" name="Marcador de texto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rtlCol="0">
            <a:normAutofit fontScale="85000" lnSpcReduction="20000"/>
          </a:bodyPr>
          <a:lstStyle/>
          <a:p>
            <a:pPr rtl="0"/>
            <a:r>
              <a:rPr lang="es-ES"/>
              <a:t>NOV</a:t>
            </a:r>
          </a:p>
        </p:txBody>
      </p:sp>
      <p:sp>
        <p:nvSpPr>
          <p:cNvPr id="31" name="Marcador de texto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rtlCol="0">
            <a:normAutofit fontScale="85000" lnSpcReduction="20000"/>
          </a:bodyPr>
          <a:lstStyle/>
          <a:p>
            <a:pPr rtl="0"/>
            <a:r>
              <a:rPr lang="es-ES"/>
              <a:t>DIC</a:t>
            </a:r>
          </a:p>
        </p:txBody>
      </p:sp>
      <p:cxnSp>
        <p:nvCxnSpPr>
          <p:cNvPr id="45" name="Conector recto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Rectángulo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5" name="Rectángulo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6" name="Marcador de texto 31">
            <a:extLst>
              <a:ext uri="{FF2B5EF4-FFF2-40B4-BE49-F238E27FC236}">
                <a16:creationId xmlns:a16="http://schemas.microsoft.com/office/drawing/2014/main" id="{6E8FAB27-F000-4DFF-8595-B8ADBB6058E9}"/>
              </a:ext>
            </a:extLst>
          </p:cNvPr>
          <p:cNvSpPr txBox="1">
            <a:spLocks/>
          </p:cNvSpPr>
          <p:nvPr/>
        </p:nvSpPr>
        <p:spPr>
          <a:xfrm>
            <a:off x="1259117" y="5206365"/>
            <a:ext cx="2057804" cy="1257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es-ES" sz="1400" spc="150" dirty="0">
                <a:latin typeface="+mj-lt"/>
                <a:ea typeface="+mj-ea"/>
                <a:cs typeface="+mj-cs"/>
              </a:rPr>
              <a:t>HACER GRUPOS DE DISCUSIÓN</a:t>
            </a:r>
            <a:endParaRPr lang="es-ES" sz="1100" dirty="0"/>
          </a:p>
        </p:txBody>
      </p:sp>
      <p:cxnSp>
        <p:nvCxnSpPr>
          <p:cNvPr id="57" name="Conector recto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Marcador de texto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es-ES" sz="1400" spc="150" dirty="0">
                <a:latin typeface="+mj-lt"/>
                <a:ea typeface="+mj-ea"/>
                <a:cs typeface="+mj-cs"/>
              </a:rPr>
              <a:t>DISEÑO DE PRUEBA</a:t>
            </a:r>
            <a:endParaRPr lang="es-ES" sz="1100" dirty="0"/>
          </a:p>
        </p:txBody>
      </p:sp>
      <p:cxnSp>
        <p:nvCxnSpPr>
          <p:cNvPr id="61" name="Conector recto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Marcador de texto 31">
            <a:extLst>
              <a:ext uri="{FF2B5EF4-FFF2-40B4-BE49-F238E27FC236}">
                <a16:creationId xmlns:a16="http://schemas.microsoft.com/office/drawing/2014/main"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es-ES" sz="1400" spc="150" dirty="0">
                <a:latin typeface="+mj-lt"/>
                <a:ea typeface="+mj-ea"/>
                <a:cs typeface="+mj-cs"/>
              </a:rPr>
              <a:t>LANZAR DISEÑO</a:t>
            </a:r>
            <a:endParaRPr lang="es-ES" sz="1100" dirty="0"/>
          </a:p>
        </p:txBody>
      </p:sp>
      <p:cxnSp>
        <p:nvCxnSpPr>
          <p:cNvPr id="65" name="Conector recto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1" name="Rectángulo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8" name="Rectángulo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66" name="Marcador de fecha 65">
            <a:extLst>
              <a:ext uri="{FF2B5EF4-FFF2-40B4-BE49-F238E27FC236}">
                <a16:creationId xmlns:a16="http://schemas.microsoft.com/office/drawing/2014/main" id="{FF303B66-BE3D-4142-824A-9EE2B01725EA}"/>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3" name="Marcador de pie de página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4" name="Marcador de número de diapositiva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a:t>15</a:t>
            </a:fld>
            <a:endParaRPr lang="es-ES"/>
          </a:p>
        </p:txBody>
      </p:sp>
    </p:spTree>
    <p:extLst>
      <p:ext uri="{BB962C8B-B14F-4D97-AF65-F5344CB8AC3E}">
        <p14:creationId xmlns:p14="http://schemas.microsoft.com/office/powerpoint/2010/main" val="3084972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rtlCol="0" anchor="ctr">
            <a:normAutofit/>
          </a:bodyPr>
          <a:lstStyle/>
          <a:p>
            <a:pPr rtl="0"/>
            <a:r>
              <a:rPr lang="es-ES"/>
              <a:t>FINANZAS</a:t>
            </a:r>
          </a:p>
        </p:txBody>
      </p:sp>
      <p:sp>
        <p:nvSpPr>
          <p:cNvPr id="2" name="Marcador de fecha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3" name="Marcador de pie de página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4" name="Marcador de número de diapositiva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16</a:t>
            </a:fld>
            <a:endParaRPr lang="es-ES"/>
          </a:p>
        </p:txBody>
      </p:sp>
      <p:graphicFrame>
        <p:nvGraphicFramePr>
          <p:cNvPr id="17" name="Tabla 9">
            <a:extLst>
              <a:ext uri="{FF2B5EF4-FFF2-40B4-BE49-F238E27FC236}">
                <a16:creationId xmlns:a16="http://schemas.microsoft.com/office/drawing/2014/main" id="{D6E90A56-AF21-45DC-A08C-27875260C7CB}"/>
              </a:ext>
            </a:extLst>
          </p:cNvPr>
          <p:cNvGraphicFramePr>
            <a:graphicFrameLocks noGrp="1"/>
          </p:cNvGraphicFramePr>
          <p:nvPr>
            <p:ph type="dgm" sz="quarter" idx="15"/>
            <p:extLst>
              <p:ext uri="{D42A27DB-BD31-4B8C-83A1-F6EECF244321}">
                <p14:modId xmlns:p14="http://schemas.microsoft.com/office/powerpoint/2010/main" val="531925615"/>
              </p:ext>
            </p:extLst>
          </p:nvPr>
        </p:nvGraphicFramePr>
        <p:xfrm>
          <a:off x="838200" y="2136775"/>
          <a:ext cx="10515596" cy="3701178"/>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gridCol w="1166641">
                  <a:extLst>
                    <a:ext uri="{9D8B030D-6E8A-4147-A177-3AD203B41FA5}">
                      <a16:colId xmlns:a16="http://schemas.microsoft.com/office/drawing/2014/main" val="3235153012"/>
                    </a:ext>
                  </a:extLst>
                </a:gridCol>
              </a:tblGrid>
              <a:tr h="284706">
                <a:tc>
                  <a:txBody>
                    <a:bodyPr/>
                    <a:lstStyle/>
                    <a:p>
                      <a:pPr algn="l" rtl="0" fontAlgn="b"/>
                      <a:endParaRPr lang="es-ES" sz="1200" b="0" i="0" u="none" strike="noStrike" noProof="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rtl="0" fontAlgn="b"/>
                      <a:r>
                        <a:rPr lang="es-ES" sz="1200" b="1" u="none" strike="noStrike" noProof="0">
                          <a:solidFill>
                            <a:schemeClr val="tx1">
                              <a:lumMod val="75000"/>
                              <a:lumOff val="25000"/>
                            </a:schemeClr>
                          </a:solidFill>
                          <a:effectLst/>
                        </a:rPr>
                        <a:t>Año 1</a:t>
                      </a:r>
                      <a:endParaRPr lang="es-ES" sz="1200" b="1" i="0" u="none" strike="noStrike" noProof="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rtl="0" fontAlgn="b"/>
                      <a:r>
                        <a:rPr lang="es-ES" sz="1200" b="1" u="none" strike="noStrike" noProof="0">
                          <a:solidFill>
                            <a:schemeClr val="tx1">
                              <a:lumMod val="75000"/>
                              <a:lumOff val="25000"/>
                            </a:schemeClr>
                          </a:solidFill>
                          <a:effectLst/>
                        </a:rPr>
                        <a:t>Año 2</a:t>
                      </a:r>
                      <a:endParaRPr lang="es-ES" sz="1200" b="1" i="0" u="none" strike="noStrike" noProof="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rtl="0" fontAlgn="b"/>
                      <a:r>
                        <a:rPr lang="es-ES" sz="1200" b="1" u="none" strike="noStrike" noProof="0">
                          <a:solidFill>
                            <a:schemeClr val="tx1">
                              <a:lumMod val="75000"/>
                              <a:lumOff val="25000"/>
                            </a:schemeClr>
                          </a:solidFill>
                          <a:effectLst/>
                        </a:rPr>
                        <a:t>Año 3</a:t>
                      </a:r>
                      <a:endParaRPr lang="es-ES" sz="1200" b="1" i="0" u="none" strike="noStrike" noProof="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l" rtl="0" fontAlgn="b"/>
                      <a:endParaRPr lang="es-ES" sz="1200" b="0" i="0" u="none" strike="noStrike" noProof="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140773105"/>
                  </a:ext>
                </a:extLst>
              </a:tr>
              <a:tr h="284706">
                <a:tc>
                  <a:txBody>
                    <a:bodyPr/>
                    <a:lstStyle/>
                    <a:p>
                      <a:pPr algn="l" rtl="0" fontAlgn="b"/>
                      <a:r>
                        <a:rPr lang="es-ES" sz="1200" b="0" i="0" u="none" strike="noStrike" noProof="0">
                          <a:solidFill>
                            <a:schemeClr val="tx1"/>
                          </a:solidFill>
                          <a:effectLst/>
                          <a:latin typeface="+mn-lt"/>
                        </a:rPr>
                        <a:t>INGRESOS</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rtl="0" fontAlgn="b"/>
                      <a:r>
                        <a:rPr lang="es-ES" sz="1200" b="0" u="none" strike="noStrike" noProof="0">
                          <a:solidFill>
                            <a:schemeClr val="tx1"/>
                          </a:solidFill>
                          <a:effectLst/>
                        </a:rPr>
                        <a:t>Usuarios</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50.000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400.000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1.600.000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rtl="0" fontAlgn="b"/>
                      <a:r>
                        <a:rPr lang="es-ES" sz="1200" b="0" u="none" strike="noStrike" noProof="0">
                          <a:solidFill>
                            <a:schemeClr val="tx1"/>
                          </a:solidFill>
                          <a:effectLst/>
                        </a:rPr>
                        <a:t>Ventas</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500.000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4.000.000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16.000.000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284706">
                <a:tc>
                  <a:txBody>
                    <a:bodyPr/>
                    <a:lstStyle/>
                    <a:p>
                      <a:pPr lvl="1" algn="l" rtl="0" fontAlgn="b"/>
                      <a:r>
                        <a:rPr lang="es-ES" sz="1200" b="0" u="none" strike="noStrike" noProof="0">
                          <a:solidFill>
                            <a:schemeClr val="tx1"/>
                          </a:solidFill>
                          <a:effectLst/>
                        </a:rPr>
                        <a:t>Precio medio por venta</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75</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80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90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lvl="1" algn="l" rtl="0" fontAlgn="b"/>
                      <a:r>
                        <a:rPr lang="es-ES" sz="1200" b="0" u="none" strike="noStrike" noProof="0">
                          <a:solidFill>
                            <a:schemeClr val="tx1"/>
                          </a:solidFill>
                          <a:effectLst/>
                        </a:rPr>
                        <a:t>15 % de los ingresos</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5.625.000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48.000.000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216.000.000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284706">
                <a:tc>
                  <a:txBody>
                    <a:bodyPr/>
                    <a:lstStyle/>
                    <a:p>
                      <a:pPr algn="l" rtl="0" fontAlgn="b"/>
                      <a:r>
                        <a:rPr lang="es-ES" sz="1200" b="1" u="none" strike="noStrike" noProof="0">
                          <a:solidFill>
                            <a:schemeClr val="tx1"/>
                          </a:solidFill>
                          <a:effectLst/>
                        </a:rPr>
                        <a:t>BENEFICIO BRUTO</a:t>
                      </a:r>
                      <a:endParaRPr lang="es-ES" sz="1200" b="1"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r>
                        <a:rPr lang="es-ES" sz="1200" b="1" u="none" strike="noStrike" noProof="0">
                          <a:solidFill>
                            <a:schemeClr val="tx1"/>
                          </a:solidFill>
                          <a:effectLst/>
                        </a:rPr>
                        <a:t>5.625.000</a:t>
                      </a:r>
                      <a:endParaRPr lang="es-ES" sz="1200" b="1"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r>
                        <a:rPr lang="es-ES" sz="1200" b="1" u="none" strike="noStrike" noProof="0">
                          <a:solidFill>
                            <a:schemeClr val="tx1"/>
                          </a:solidFill>
                          <a:effectLst/>
                        </a:rPr>
                        <a:t>48.000.000</a:t>
                      </a:r>
                      <a:endParaRPr lang="es-ES" sz="1200" b="1"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r>
                        <a:rPr lang="es-ES" sz="1200" b="1" u="none" strike="noStrike" noProof="0">
                          <a:solidFill>
                            <a:schemeClr val="tx1"/>
                          </a:solidFill>
                          <a:effectLst/>
                        </a:rPr>
                        <a:t>216.000.000</a:t>
                      </a:r>
                      <a:endParaRPr lang="es-ES" sz="1200" b="1"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rtl="0" fontAlgn="b"/>
                      <a:r>
                        <a:rPr lang="es-ES" sz="1200" b="0" u="none" strike="noStrike" noProof="0">
                          <a:solidFill>
                            <a:schemeClr val="tx1"/>
                          </a:solidFill>
                          <a:effectLst/>
                        </a:rPr>
                        <a:t>Gastos</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rtl="0" fontAlgn="b">
                        <a:buFont typeface="Arial" panose="020B0604020202020204" pitchFamily="34" charset="0"/>
                        <a:buNone/>
                      </a:pPr>
                      <a:r>
                        <a:rPr lang="es-ES" sz="1200" b="0" u="none" strike="noStrike" noProof="0">
                          <a:solidFill>
                            <a:schemeClr val="tx1"/>
                          </a:solidFill>
                          <a:effectLst/>
                        </a:rPr>
                        <a:t>Ventas y marketing</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5.062.500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38.400.000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151.200.000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s-ES" sz="1200" b="0" u="none" strike="noStrike" noProof="0">
                          <a:solidFill>
                            <a:schemeClr val="tx1"/>
                          </a:solidFill>
                          <a:effectLst/>
                        </a:rPr>
                        <a:t>70 %</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rtl="0" fontAlgn="b">
                        <a:buFont typeface="Arial" panose="020B0604020202020204" pitchFamily="34" charset="0"/>
                        <a:buNone/>
                      </a:pPr>
                      <a:r>
                        <a:rPr lang="es-ES" sz="1200" b="0" u="none" strike="noStrike" noProof="0">
                          <a:solidFill>
                            <a:schemeClr val="tx1"/>
                          </a:solidFill>
                          <a:effectLst/>
                        </a:rPr>
                        <a:t>Atención al cliente</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1.687.500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9.600.000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21.600.000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s-ES" sz="1200" b="0" u="none" strike="noStrike" noProof="0">
                          <a:solidFill>
                            <a:schemeClr val="tx1"/>
                          </a:solidFill>
                          <a:effectLst/>
                        </a:rPr>
                        <a:t>10 %</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rtl="0" fontAlgn="b">
                        <a:buFont typeface="Arial" panose="020B0604020202020204" pitchFamily="34" charset="0"/>
                        <a:buNone/>
                      </a:pPr>
                      <a:r>
                        <a:rPr lang="es-ES" sz="1200" b="0" u="none" strike="noStrike" noProof="0">
                          <a:solidFill>
                            <a:schemeClr val="tx1"/>
                          </a:solidFill>
                          <a:effectLst/>
                        </a:rPr>
                        <a:t>Desarrollo del producto</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562.500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2.400.000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10.800.000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s-ES" sz="1200" b="0" u="none" strike="noStrike" noProof="0">
                          <a:solidFill>
                            <a:schemeClr val="tx1"/>
                          </a:solidFill>
                          <a:effectLst/>
                        </a:rPr>
                        <a:t>5 %</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marL="457200" lvl="1" indent="0" algn="l" rtl="0" fontAlgn="b">
                        <a:buFont typeface="Arial" panose="020B0604020202020204" pitchFamily="34" charset="0"/>
                        <a:buNone/>
                      </a:pPr>
                      <a:r>
                        <a:rPr lang="es-ES" sz="1200" b="0" u="none" strike="noStrike" noProof="0">
                          <a:solidFill>
                            <a:schemeClr val="tx1"/>
                          </a:solidFill>
                          <a:effectLst/>
                        </a:rPr>
                        <a:t>Investigación</a:t>
                      </a:r>
                      <a:endParaRPr lang="es-ES" sz="1200" b="0"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281.250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2.400.000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s-ES" sz="1200" b="0" u="none" strike="noStrike" noProof="0">
                          <a:solidFill>
                            <a:schemeClr val="tx1"/>
                          </a:solidFill>
                          <a:effectLst/>
                        </a:rPr>
                        <a:t>4.320.000</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s-ES" sz="1200" b="0" u="none" strike="noStrike" noProof="0">
                          <a:solidFill>
                            <a:schemeClr val="tx1"/>
                          </a:solidFill>
                          <a:effectLst/>
                        </a:rPr>
                        <a:t>2 %</a:t>
                      </a:r>
                      <a:endParaRPr lang="es-ES" sz="1200" b="0"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284706">
                <a:tc>
                  <a:txBody>
                    <a:bodyPr/>
                    <a:lstStyle/>
                    <a:p>
                      <a:pPr algn="l" rtl="0" fontAlgn="b"/>
                      <a:r>
                        <a:rPr lang="es-ES" sz="1200" b="1" u="none" strike="noStrike" noProof="0">
                          <a:solidFill>
                            <a:schemeClr val="tx1"/>
                          </a:solidFill>
                          <a:effectLst/>
                        </a:rPr>
                        <a:t>GASTOS TOTALES</a:t>
                      </a:r>
                      <a:endParaRPr lang="es-ES" sz="1200" b="1" i="0" u="none" strike="noStrike" noProof="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r>
                        <a:rPr lang="es-ES" sz="1200" b="1" u="none" strike="noStrike" noProof="0">
                          <a:solidFill>
                            <a:schemeClr val="tx1"/>
                          </a:solidFill>
                          <a:effectLst/>
                        </a:rPr>
                        <a:t>7.593.750</a:t>
                      </a:r>
                      <a:endParaRPr lang="es-ES" sz="1200" b="1"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r>
                        <a:rPr lang="es-ES" sz="1200" b="1" u="none" strike="noStrike" noProof="0">
                          <a:solidFill>
                            <a:schemeClr val="tx1"/>
                          </a:solidFill>
                          <a:effectLst/>
                        </a:rPr>
                        <a:t>52.800.000</a:t>
                      </a:r>
                      <a:endParaRPr lang="es-ES" sz="1200" b="1"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rtl="0" fontAlgn="b"/>
                      <a:r>
                        <a:rPr lang="es-ES" sz="1200" b="1" u="none" strike="noStrike" noProof="0">
                          <a:solidFill>
                            <a:schemeClr val="tx1"/>
                          </a:solidFill>
                          <a:effectLst/>
                        </a:rPr>
                        <a:t>187.920.000</a:t>
                      </a:r>
                      <a:endParaRPr lang="es-ES" sz="1200" b="1" i="0" u="none" strike="noStrike" noProof="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rtl="0" fontAlgn="b"/>
                      <a:endParaRPr lang="es-ES" sz="1200" b="0" i="0" u="none" strike="noStrike" noProof="0"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rtlCol="0"/>
          <a:lstStyle/>
          <a:p>
            <a:pPr rtl="0"/>
            <a:r>
              <a:rPr lang="es-ES"/>
              <a:t>QUIÉNES SOMOS</a:t>
            </a:r>
          </a:p>
        </p:txBody>
      </p:sp>
      <p:pic>
        <p:nvPicPr>
          <p:cNvPr id="26" name="Marcador de posición de imagen 25" descr="Primer plano de una persona del equipo">
            <a:extLst>
              <a:ext uri="{FF2B5EF4-FFF2-40B4-BE49-F238E27FC236}">
                <a16:creationId xmlns:a16="http://schemas.microsoft.com/office/drawing/2014/main" id="{E287A61C-B7FB-4B69-97E7-7B7AFC8A5D33}"/>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1487181" y="2886074"/>
            <a:ext cx="1845511" cy="1845511"/>
          </a:xfrm>
        </p:spPr>
      </p:pic>
      <p:pic>
        <p:nvPicPr>
          <p:cNvPr id="47" name="Marcador de posición de imagen 46" descr="Primer plano de una persona del equipo">
            <a:extLst>
              <a:ext uri="{FF2B5EF4-FFF2-40B4-BE49-F238E27FC236}">
                <a16:creationId xmlns:a16="http://schemas.microsoft.com/office/drawing/2014/main" id="{8AF5260A-2860-4F88-BA4D-70530D3E14AA}"/>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3836914" y="2886074"/>
            <a:ext cx="1845511" cy="1845511"/>
          </a:xfrm>
        </p:spPr>
      </p:pic>
      <p:pic>
        <p:nvPicPr>
          <p:cNvPr id="45" name="Marcador de posición de imagen 44" descr="Primer plano de una persona del equipo">
            <a:extLst>
              <a:ext uri="{FF2B5EF4-FFF2-40B4-BE49-F238E27FC236}">
                <a16:creationId xmlns:a16="http://schemas.microsoft.com/office/drawing/2014/main" id="{4442FA67-BF04-4E45-BFD9-78BF43789E09}"/>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a:stretch/>
        </p:blipFill>
        <p:spPr>
          <a:xfrm>
            <a:off x="6327578" y="2886074"/>
            <a:ext cx="1845511" cy="1845511"/>
          </a:xfrm>
        </p:spPr>
      </p:pic>
      <p:pic>
        <p:nvPicPr>
          <p:cNvPr id="43" name="Marcador de posición de imagen 42" descr="Primer plano de una persona del equipo">
            <a:extLst>
              <a:ext uri="{FF2B5EF4-FFF2-40B4-BE49-F238E27FC236}">
                <a16:creationId xmlns:a16="http://schemas.microsoft.com/office/drawing/2014/main" id="{F328CD15-EA0E-49AD-A3C6-5798A372AA53}"/>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a:stretch/>
        </p:blipFill>
        <p:spPr>
          <a:xfrm>
            <a:off x="8747458" y="2886074"/>
            <a:ext cx="1845511" cy="1845511"/>
          </a:xfrm>
        </p:spPr>
      </p:pic>
      <p:sp>
        <p:nvSpPr>
          <p:cNvPr id="24" name="Marcador de texto 23">
            <a:extLst>
              <a:ext uri="{FF2B5EF4-FFF2-40B4-BE49-F238E27FC236}">
                <a16:creationId xmlns:a16="http://schemas.microsoft.com/office/drawing/2014/main" id="{7BAD1FFF-8B97-4CD1-85E7-B7738EAD28CD}"/>
              </a:ext>
            </a:extLst>
          </p:cNvPr>
          <p:cNvSpPr>
            <a:spLocks noGrp="1"/>
          </p:cNvSpPr>
          <p:nvPr>
            <p:ph type="body" idx="1"/>
          </p:nvPr>
        </p:nvSpPr>
        <p:spPr>
          <a:xfrm>
            <a:off x="1343248" y="5084524"/>
            <a:ext cx="2123743" cy="343061"/>
          </a:xfrm>
        </p:spPr>
        <p:txBody>
          <a:bodyPr rtlCol="0"/>
          <a:lstStyle/>
          <a:p>
            <a:pPr rtl="0"/>
            <a:r>
              <a:rPr lang="es-ES"/>
              <a:t>TAKUMA HAYASHI​</a:t>
            </a:r>
          </a:p>
        </p:txBody>
      </p:sp>
      <p:sp>
        <p:nvSpPr>
          <p:cNvPr id="33" name="Marcador de texto 32">
            <a:extLst>
              <a:ext uri="{FF2B5EF4-FFF2-40B4-BE49-F238E27FC236}">
                <a16:creationId xmlns:a16="http://schemas.microsoft.com/office/drawing/2014/main" id="{10C8C8C1-99D8-4034-A628-DECEB703BA1D}"/>
              </a:ext>
            </a:extLst>
          </p:cNvPr>
          <p:cNvSpPr>
            <a:spLocks noGrp="1"/>
          </p:cNvSpPr>
          <p:nvPr>
            <p:ph type="body" idx="18"/>
          </p:nvPr>
        </p:nvSpPr>
        <p:spPr>
          <a:xfrm>
            <a:off x="3692980" y="5099206"/>
            <a:ext cx="2135755" cy="343061"/>
          </a:xfrm>
        </p:spPr>
        <p:txBody>
          <a:bodyPr rtlCol="0"/>
          <a:lstStyle/>
          <a:p>
            <a:pPr rtl="0"/>
            <a:r>
              <a:rPr lang="es-ES"/>
              <a:t>MIRJAM NILSSON​</a:t>
            </a:r>
          </a:p>
        </p:txBody>
      </p:sp>
      <p:sp>
        <p:nvSpPr>
          <p:cNvPr id="34" name="Marcador de texto 33">
            <a:extLst>
              <a:ext uri="{FF2B5EF4-FFF2-40B4-BE49-F238E27FC236}">
                <a16:creationId xmlns:a16="http://schemas.microsoft.com/office/drawing/2014/main" id="{08CA58D6-00FD-4D81-A0F6-215C4D558912}"/>
              </a:ext>
            </a:extLst>
          </p:cNvPr>
          <p:cNvSpPr>
            <a:spLocks noGrp="1"/>
          </p:cNvSpPr>
          <p:nvPr>
            <p:ph type="body" idx="19"/>
          </p:nvPr>
        </p:nvSpPr>
        <p:spPr>
          <a:xfrm>
            <a:off x="6183644" y="5099206"/>
            <a:ext cx="2123743" cy="343061"/>
          </a:xfrm>
        </p:spPr>
        <p:txBody>
          <a:bodyPr rtlCol="0"/>
          <a:lstStyle/>
          <a:p>
            <a:pPr rtl="0"/>
            <a:r>
              <a:rPr lang="es-ES"/>
              <a:t>FLORA BERGGREN​</a:t>
            </a:r>
          </a:p>
        </p:txBody>
      </p:sp>
      <p:sp>
        <p:nvSpPr>
          <p:cNvPr id="35" name="Marcador de texto 34">
            <a:extLst>
              <a:ext uri="{FF2B5EF4-FFF2-40B4-BE49-F238E27FC236}">
                <a16:creationId xmlns:a16="http://schemas.microsoft.com/office/drawing/2014/main" id="{60D37431-6A3A-47F6-A367-B5ADCF66AE37}"/>
              </a:ext>
            </a:extLst>
          </p:cNvPr>
          <p:cNvSpPr>
            <a:spLocks noGrp="1"/>
          </p:cNvSpPr>
          <p:nvPr>
            <p:ph type="body" idx="20"/>
          </p:nvPr>
        </p:nvSpPr>
        <p:spPr>
          <a:xfrm>
            <a:off x="8603525" y="5084524"/>
            <a:ext cx="2123742" cy="343061"/>
          </a:xfrm>
        </p:spPr>
        <p:txBody>
          <a:bodyPr rtlCol="0"/>
          <a:lstStyle/>
          <a:p>
            <a:pPr rtl="0"/>
            <a:r>
              <a:rPr lang="es-ES"/>
              <a:t>RAJESH SANTOSHI​</a:t>
            </a:r>
          </a:p>
        </p:txBody>
      </p:sp>
      <p:sp>
        <p:nvSpPr>
          <p:cNvPr id="36" name="Marcador de texto 35">
            <a:extLst>
              <a:ext uri="{FF2B5EF4-FFF2-40B4-BE49-F238E27FC236}">
                <a16:creationId xmlns:a16="http://schemas.microsoft.com/office/drawing/2014/main" id="{B76FA389-A54D-4E4B-81DA-DBA175D78FEC}"/>
              </a:ext>
            </a:extLst>
          </p:cNvPr>
          <p:cNvSpPr>
            <a:spLocks noGrp="1"/>
          </p:cNvSpPr>
          <p:nvPr>
            <p:ph type="body" idx="21"/>
          </p:nvPr>
        </p:nvSpPr>
        <p:spPr>
          <a:xfrm>
            <a:off x="1487181" y="5464114"/>
            <a:ext cx="1845511" cy="343061"/>
          </a:xfrm>
        </p:spPr>
        <p:txBody>
          <a:bodyPr rtlCol="0"/>
          <a:lstStyle/>
          <a:p>
            <a:pPr rtl="0"/>
            <a:r>
              <a:rPr lang="es-ES"/>
              <a:t>Presidente</a:t>
            </a:r>
          </a:p>
        </p:txBody>
      </p:sp>
      <p:sp>
        <p:nvSpPr>
          <p:cNvPr id="37" name="Marcador de texto 36">
            <a:extLst>
              <a:ext uri="{FF2B5EF4-FFF2-40B4-BE49-F238E27FC236}">
                <a16:creationId xmlns:a16="http://schemas.microsoft.com/office/drawing/2014/main" id="{65786675-BFC6-4743-BFD3-D64691F771D8}"/>
              </a:ext>
            </a:extLst>
          </p:cNvPr>
          <p:cNvSpPr>
            <a:spLocks noGrp="1"/>
          </p:cNvSpPr>
          <p:nvPr>
            <p:ph type="body" idx="22"/>
          </p:nvPr>
        </p:nvSpPr>
        <p:spPr>
          <a:xfrm>
            <a:off x="3836913" y="5478796"/>
            <a:ext cx="1855949" cy="343061"/>
          </a:xfrm>
        </p:spPr>
        <p:txBody>
          <a:bodyPr rtlCol="0"/>
          <a:lstStyle/>
          <a:p>
            <a:pPr rtl="0"/>
            <a:r>
              <a:rPr lang="es-ES"/>
              <a:t>Directora ejecutiva</a:t>
            </a:r>
          </a:p>
        </p:txBody>
      </p:sp>
      <p:sp>
        <p:nvSpPr>
          <p:cNvPr id="38" name="Marcador de texto 37">
            <a:extLst>
              <a:ext uri="{FF2B5EF4-FFF2-40B4-BE49-F238E27FC236}">
                <a16:creationId xmlns:a16="http://schemas.microsoft.com/office/drawing/2014/main" id="{97062F49-F468-4EA6-B6BF-94BFF89FDCB7}"/>
              </a:ext>
            </a:extLst>
          </p:cNvPr>
          <p:cNvSpPr>
            <a:spLocks noGrp="1"/>
          </p:cNvSpPr>
          <p:nvPr>
            <p:ph type="body" idx="23"/>
          </p:nvPr>
        </p:nvSpPr>
        <p:spPr>
          <a:xfrm>
            <a:off x="6014211" y="5478796"/>
            <a:ext cx="2472244" cy="343061"/>
          </a:xfrm>
        </p:spPr>
        <p:txBody>
          <a:bodyPr rtlCol="0"/>
          <a:lstStyle/>
          <a:p>
            <a:pPr rtl="0"/>
            <a:r>
              <a:rPr lang="es-ES"/>
              <a:t>Directora de operaciones</a:t>
            </a:r>
          </a:p>
          <a:p>
            <a:pPr rtl="0"/>
            <a:endParaRPr lang="es-ES"/>
          </a:p>
        </p:txBody>
      </p:sp>
      <p:sp>
        <p:nvSpPr>
          <p:cNvPr id="39" name="Marcador de texto 38">
            <a:extLst>
              <a:ext uri="{FF2B5EF4-FFF2-40B4-BE49-F238E27FC236}">
                <a16:creationId xmlns:a16="http://schemas.microsoft.com/office/drawing/2014/main" id="{59D9F00A-8CF0-41E8-9BB6-3B8ECDA55D49}"/>
              </a:ext>
            </a:extLst>
          </p:cNvPr>
          <p:cNvSpPr>
            <a:spLocks noGrp="1"/>
          </p:cNvSpPr>
          <p:nvPr>
            <p:ph type="body" idx="24"/>
          </p:nvPr>
        </p:nvSpPr>
        <p:spPr>
          <a:xfrm>
            <a:off x="8428637" y="5464114"/>
            <a:ext cx="2483152" cy="343061"/>
          </a:xfrm>
        </p:spPr>
        <p:txBody>
          <a:bodyPr rtlCol="0"/>
          <a:lstStyle/>
          <a:p>
            <a:pPr rtl="0"/>
            <a:r>
              <a:rPr lang="es-ES"/>
              <a:t>Vicepresidente de marketing</a:t>
            </a:r>
          </a:p>
          <a:p>
            <a:pPr rtl="0"/>
            <a:endParaRPr lang="es-ES"/>
          </a:p>
        </p:txBody>
      </p:sp>
      <p:sp>
        <p:nvSpPr>
          <p:cNvPr id="3" name="Marcador de fecha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4" name="Marcador de pie de página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5" name="Marcador de número de diapositiva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17</a:t>
            </a:fld>
            <a:endParaRPr lang="es-ES"/>
          </a:p>
        </p:txBody>
      </p:sp>
    </p:spTree>
    <p:extLst>
      <p:ext uri="{BB962C8B-B14F-4D97-AF65-F5344CB8AC3E}">
        <p14:creationId xmlns:p14="http://schemas.microsoft.com/office/powerpoint/2010/main" val="347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rtlCol="0"/>
          <a:lstStyle/>
          <a:p>
            <a:pPr rtl="0"/>
            <a:r>
              <a:rPr lang="es-ES"/>
              <a:t>QUIÉNES SOMOS  </a:t>
            </a:r>
          </a:p>
        </p:txBody>
      </p:sp>
      <p:pic>
        <p:nvPicPr>
          <p:cNvPr id="38" name="Marcador de posición de imagen 37" descr="Primer plano de una persona del equipo">
            <a:extLst>
              <a:ext uri="{FF2B5EF4-FFF2-40B4-BE49-F238E27FC236}">
                <a16:creationId xmlns:a16="http://schemas.microsoft.com/office/drawing/2014/main" id="{6E64DC71-C9CE-47FF-A3B6-597A9B09EC98}"/>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1877176" y="2428875"/>
            <a:ext cx="1066800" cy="1066800"/>
          </a:xfrm>
        </p:spPr>
      </p:pic>
      <p:pic>
        <p:nvPicPr>
          <p:cNvPr id="42" name="Marcador de posición de imagen 41" descr="Primer plano de una persona del equipo">
            <a:extLst>
              <a:ext uri="{FF2B5EF4-FFF2-40B4-BE49-F238E27FC236}">
                <a16:creationId xmlns:a16="http://schemas.microsoft.com/office/drawing/2014/main" id="{03BE9C30-CAE7-4AE5-8722-B20E200AC04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4226270" y="2428875"/>
            <a:ext cx="1066800" cy="1066800"/>
          </a:xfrm>
        </p:spPr>
      </p:pic>
      <p:pic>
        <p:nvPicPr>
          <p:cNvPr id="46" name="Marcador de posición de imagen 45" descr="Primer plano de una persona del equipo">
            <a:extLst>
              <a:ext uri="{FF2B5EF4-FFF2-40B4-BE49-F238E27FC236}">
                <a16:creationId xmlns:a16="http://schemas.microsoft.com/office/drawing/2014/main" id="{F8B9EE09-9F4E-47F5-82E5-A135C37A6E2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a:stretch/>
        </p:blipFill>
        <p:spPr>
          <a:xfrm>
            <a:off x="6716934" y="2428875"/>
            <a:ext cx="1066800" cy="1066800"/>
          </a:xfrm>
        </p:spPr>
      </p:pic>
      <p:pic>
        <p:nvPicPr>
          <p:cNvPr id="54" name="Marcador de posición de imagen 53" descr="Primer plano de una persona del equipo">
            <a:extLst>
              <a:ext uri="{FF2B5EF4-FFF2-40B4-BE49-F238E27FC236}">
                <a16:creationId xmlns:a16="http://schemas.microsoft.com/office/drawing/2014/main" id="{B789A13E-52C8-4E94-89B2-D51A0739F00A}"/>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a:stretch/>
        </p:blipFill>
        <p:spPr>
          <a:xfrm>
            <a:off x="9136814" y="2428875"/>
            <a:ext cx="1066800" cy="1066800"/>
          </a:xfrm>
        </p:spPr>
      </p:pic>
      <p:sp>
        <p:nvSpPr>
          <p:cNvPr id="36" name="Marcador de texto 35">
            <a:extLst>
              <a:ext uri="{FF2B5EF4-FFF2-40B4-BE49-F238E27FC236}">
                <a16:creationId xmlns:a16="http://schemas.microsoft.com/office/drawing/2014/main" id="{23BA8AAF-B08B-441B-AAF3-590A568329BF}"/>
              </a:ext>
            </a:extLst>
          </p:cNvPr>
          <p:cNvSpPr>
            <a:spLocks noGrp="1"/>
          </p:cNvSpPr>
          <p:nvPr>
            <p:ph type="body" idx="1"/>
          </p:nvPr>
        </p:nvSpPr>
        <p:spPr>
          <a:xfrm>
            <a:off x="1500168" y="3654378"/>
            <a:ext cx="1828800" cy="343061"/>
          </a:xfrm>
        </p:spPr>
        <p:txBody>
          <a:bodyPr rtlCol="0"/>
          <a:lstStyle/>
          <a:p>
            <a:pPr rtl="0"/>
            <a:r>
              <a:rPr lang="es-ES"/>
              <a:t>TAKUMA HAYASHI</a:t>
            </a:r>
          </a:p>
          <a:p>
            <a:pPr rtl="0"/>
            <a:endParaRPr lang="es-ES"/>
          </a:p>
        </p:txBody>
      </p:sp>
      <p:sp>
        <p:nvSpPr>
          <p:cNvPr id="52" name="Marcador de texto 51">
            <a:extLst>
              <a:ext uri="{FF2B5EF4-FFF2-40B4-BE49-F238E27FC236}">
                <a16:creationId xmlns:a16="http://schemas.microsoft.com/office/drawing/2014/main" id="{E07741A2-243F-4086-945C-BCA1F24E6DB5}"/>
              </a:ext>
            </a:extLst>
          </p:cNvPr>
          <p:cNvSpPr>
            <a:spLocks noGrp="1"/>
          </p:cNvSpPr>
          <p:nvPr>
            <p:ph type="body" idx="21"/>
          </p:nvPr>
        </p:nvSpPr>
        <p:spPr>
          <a:xfrm>
            <a:off x="1390120" y="3782039"/>
            <a:ext cx="2057400" cy="343061"/>
          </a:xfrm>
        </p:spPr>
        <p:txBody>
          <a:bodyPr rtlCol="0"/>
          <a:lstStyle/>
          <a:p>
            <a:pPr rtl="0"/>
            <a:r>
              <a:rPr lang="es-ES"/>
              <a:t>Presidente</a:t>
            </a:r>
          </a:p>
        </p:txBody>
      </p:sp>
      <p:sp>
        <p:nvSpPr>
          <p:cNvPr id="49" name="Marcador de texto 48">
            <a:extLst>
              <a:ext uri="{FF2B5EF4-FFF2-40B4-BE49-F238E27FC236}">
                <a16:creationId xmlns:a16="http://schemas.microsoft.com/office/drawing/2014/main" id="{27CB5CB7-B854-4F48-954C-5CF86CC9146D}"/>
              </a:ext>
            </a:extLst>
          </p:cNvPr>
          <p:cNvSpPr>
            <a:spLocks noGrp="1"/>
          </p:cNvSpPr>
          <p:nvPr>
            <p:ph type="body" idx="18"/>
          </p:nvPr>
        </p:nvSpPr>
        <p:spPr>
          <a:xfrm>
            <a:off x="3849262" y="3669060"/>
            <a:ext cx="1828800" cy="343061"/>
          </a:xfrm>
        </p:spPr>
        <p:txBody>
          <a:bodyPr rtlCol="0"/>
          <a:lstStyle/>
          <a:p>
            <a:pPr rtl="0"/>
            <a:r>
              <a:rPr lang="es-ES"/>
              <a:t>MIRJAM NILSSON​</a:t>
            </a:r>
          </a:p>
        </p:txBody>
      </p:sp>
      <p:sp>
        <p:nvSpPr>
          <p:cNvPr id="61" name="Marcador de texto 60">
            <a:extLst>
              <a:ext uri="{FF2B5EF4-FFF2-40B4-BE49-F238E27FC236}">
                <a16:creationId xmlns:a16="http://schemas.microsoft.com/office/drawing/2014/main" id="{F1C860E6-FF87-419F-8B26-B8EA4D5F3D3D}"/>
              </a:ext>
            </a:extLst>
          </p:cNvPr>
          <p:cNvSpPr>
            <a:spLocks noGrp="1"/>
          </p:cNvSpPr>
          <p:nvPr>
            <p:ph type="body" idx="22"/>
          </p:nvPr>
        </p:nvSpPr>
        <p:spPr>
          <a:xfrm>
            <a:off x="3739214" y="3796721"/>
            <a:ext cx="2057400" cy="343061"/>
          </a:xfrm>
        </p:spPr>
        <p:txBody>
          <a:bodyPr rtlCol="0"/>
          <a:lstStyle/>
          <a:p>
            <a:pPr rtl="0"/>
            <a:r>
              <a:rPr lang="es-ES"/>
              <a:t>Directora ejecutiva</a:t>
            </a:r>
          </a:p>
        </p:txBody>
      </p:sp>
      <p:sp>
        <p:nvSpPr>
          <p:cNvPr id="50" name="Marcador de texto 49">
            <a:extLst>
              <a:ext uri="{FF2B5EF4-FFF2-40B4-BE49-F238E27FC236}">
                <a16:creationId xmlns:a16="http://schemas.microsoft.com/office/drawing/2014/main" id="{540F887C-E8EB-4467-90FE-023D47FFB454}"/>
              </a:ext>
            </a:extLst>
          </p:cNvPr>
          <p:cNvSpPr>
            <a:spLocks noGrp="1"/>
          </p:cNvSpPr>
          <p:nvPr>
            <p:ph type="body" idx="19"/>
          </p:nvPr>
        </p:nvSpPr>
        <p:spPr>
          <a:xfrm>
            <a:off x="6339926" y="3669060"/>
            <a:ext cx="1828800" cy="343061"/>
          </a:xfrm>
        </p:spPr>
        <p:txBody>
          <a:bodyPr rtlCol="0"/>
          <a:lstStyle/>
          <a:p>
            <a:pPr rtl="0"/>
            <a:r>
              <a:rPr lang="es-ES"/>
              <a:t>FLORA BERGGREN​</a:t>
            </a:r>
          </a:p>
          <a:p>
            <a:pPr rtl="0"/>
            <a:endParaRPr lang="es-ES"/>
          </a:p>
        </p:txBody>
      </p:sp>
      <p:sp>
        <p:nvSpPr>
          <p:cNvPr id="62" name="Marcador de texto 61">
            <a:extLst>
              <a:ext uri="{FF2B5EF4-FFF2-40B4-BE49-F238E27FC236}">
                <a16:creationId xmlns:a16="http://schemas.microsoft.com/office/drawing/2014/main" id="{F1AF6C54-9939-432B-BBC2-5E0C0F8B2D8C}"/>
              </a:ext>
            </a:extLst>
          </p:cNvPr>
          <p:cNvSpPr>
            <a:spLocks noGrp="1"/>
          </p:cNvSpPr>
          <p:nvPr>
            <p:ph type="body" idx="23"/>
          </p:nvPr>
        </p:nvSpPr>
        <p:spPr>
          <a:xfrm>
            <a:off x="6217963" y="3796721"/>
            <a:ext cx="2057400" cy="343061"/>
          </a:xfrm>
        </p:spPr>
        <p:txBody>
          <a:bodyPr rtlCol="0"/>
          <a:lstStyle/>
          <a:p>
            <a:pPr rtl="0"/>
            <a:r>
              <a:rPr lang="es-ES"/>
              <a:t>Directora de operaciones</a:t>
            </a:r>
          </a:p>
        </p:txBody>
      </p:sp>
      <p:sp>
        <p:nvSpPr>
          <p:cNvPr id="51" name="Marcador de texto 50">
            <a:extLst>
              <a:ext uri="{FF2B5EF4-FFF2-40B4-BE49-F238E27FC236}">
                <a16:creationId xmlns:a16="http://schemas.microsoft.com/office/drawing/2014/main" id="{C1C77C5B-2A5F-4999-A5BF-F60EA88DE493}"/>
              </a:ext>
            </a:extLst>
          </p:cNvPr>
          <p:cNvSpPr>
            <a:spLocks noGrp="1"/>
          </p:cNvSpPr>
          <p:nvPr>
            <p:ph type="body" idx="20"/>
          </p:nvPr>
        </p:nvSpPr>
        <p:spPr>
          <a:xfrm>
            <a:off x="8759806" y="3654378"/>
            <a:ext cx="1828800" cy="343061"/>
          </a:xfrm>
        </p:spPr>
        <p:txBody>
          <a:bodyPr rtlCol="0"/>
          <a:lstStyle/>
          <a:p>
            <a:pPr rtl="0"/>
            <a:r>
              <a:rPr lang="es-ES"/>
              <a:t>RAJESH SANTOSHI</a:t>
            </a:r>
          </a:p>
        </p:txBody>
      </p:sp>
      <p:sp>
        <p:nvSpPr>
          <p:cNvPr id="63" name="Marcador de texto 62">
            <a:extLst>
              <a:ext uri="{FF2B5EF4-FFF2-40B4-BE49-F238E27FC236}">
                <a16:creationId xmlns:a16="http://schemas.microsoft.com/office/drawing/2014/main" id="{41797063-0A46-4FCE-86CB-FC66F997C5F4}"/>
              </a:ext>
            </a:extLst>
          </p:cNvPr>
          <p:cNvSpPr>
            <a:spLocks noGrp="1"/>
          </p:cNvSpPr>
          <p:nvPr>
            <p:ph type="body" idx="24"/>
          </p:nvPr>
        </p:nvSpPr>
        <p:spPr>
          <a:xfrm>
            <a:off x="8374012" y="3782039"/>
            <a:ext cx="2578240" cy="343061"/>
          </a:xfrm>
        </p:spPr>
        <p:txBody>
          <a:bodyPr rtlCol="0"/>
          <a:lstStyle/>
          <a:p>
            <a:pPr rtl="0"/>
            <a:r>
              <a:rPr lang="es-ES"/>
              <a:t>Vicepresidente de marketing</a:t>
            </a:r>
          </a:p>
        </p:txBody>
      </p:sp>
      <p:pic>
        <p:nvPicPr>
          <p:cNvPr id="58" name="Marcador de posición de imagen 57" descr="Primer plano de una persona del equipo">
            <a:extLst>
              <a:ext uri="{FF2B5EF4-FFF2-40B4-BE49-F238E27FC236}">
                <a16:creationId xmlns:a16="http://schemas.microsoft.com/office/drawing/2014/main" id="{67F12A1B-1645-4C97-AE80-CC96C4998E2E}"/>
              </a:ext>
            </a:extLst>
          </p:cNvPr>
          <p:cNvPicPr>
            <a:picLocks noGrp="1" noChangeAspect="1"/>
          </p:cNvPicPr>
          <p:nvPr>
            <p:ph type="pic" sz="quarter" idx="26"/>
          </p:nvPr>
        </p:nvPicPr>
        <p:blipFill rotWithShape="1">
          <a:blip r:embed="rId7">
            <a:extLst>
              <a:ext uri="{28A0092B-C50C-407E-A947-70E740481C1C}">
                <a14:useLocalDpi xmlns:a14="http://schemas.microsoft.com/office/drawing/2010/main" val="0"/>
              </a:ext>
            </a:extLst>
          </a:blip>
          <a:srcRect/>
          <a:stretch/>
        </p:blipFill>
        <p:spPr>
          <a:xfrm>
            <a:off x="1877176" y="4287711"/>
            <a:ext cx="1066800" cy="1066800"/>
          </a:xfrm>
        </p:spPr>
      </p:pic>
      <p:pic>
        <p:nvPicPr>
          <p:cNvPr id="66" name="Marcador de posición de imagen 65" descr="Primer plano de una persona del equipo">
            <a:extLst>
              <a:ext uri="{FF2B5EF4-FFF2-40B4-BE49-F238E27FC236}">
                <a16:creationId xmlns:a16="http://schemas.microsoft.com/office/drawing/2014/main" id="{448282B4-E477-4ECE-BC09-7EA9451D9AEE}"/>
              </a:ext>
            </a:extLst>
          </p:cNvPr>
          <p:cNvPicPr>
            <a:picLocks noGrp="1" noChangeAspect="1"/>
          </p:cNvPicPr>
          <p:nvPr>
            <p:ph type="pic" sz="quarter" idx="27"/>
          </p:nvPr>
        </p:nvPicPr>
        <p:blipFill rotWithShape="1">
          <a:blip r:embed="rId8">
            <a:extLst>
              <a:ext uri="{28A0092B-C50C-407E-A947-70E740481C1C}">
                <a14:useLocalDpi xmlns:a14="http://schemas.microsoft.com/office/drawing/2010/main" val="0"/>
              </a:ext>
            </a:extLst>
          </a:blip>
          <a:srcRect/>
          <a:stretch/>
        </p:blipFill>
        <p:spPr>
          <a:xfrm>
            <a:off x="4226270" y="4287711"/>
            <a:ext cx="1066800" cy="1066800"/>
          </a:xfrm>
        </p:spPr>
      </p:pic>
      <p:pic>
        <p:nvPicPr>
          <p:cNvPr id="78" name="Marcador de posición de imagen 77" descr="Primer plano de una persona del equipo">
            <a:extLst>
              <a:ext uri="{FF2B5EF4-FFF2-40B4-BE49-F238E27FC236}">
                <a16:creationId xmlns:a16="http://schemas.microsoft.com/office/drawing/2014/main" id="{15824874-C00E-4835-97F0-43C416DDCACC}"/>
              </a:ext>
            </a:extLst>
          </p:cNvPr>
          <p:cNvPicPr>
            <a:picLocks noGrp="1" noChangeAspect="1"/>
          </p:cNvPicPr>
          <p:nvPr>
            <p:ph type="pic" sz="quarter" idx="28"/>
          </p:nvPr>
        </p:nvPicPr>
        <p:blipFill rotWithShape="1">
          <a:blip r:embed="rId9">
            <a:extLst>
              <a:ext uri="{28A0092B-C50C-407E-A947-70E740481C1C}">
                <a14:useLocalDpi xmlns:a14="http://schemas.microsoft.com/office/drawing/2010/main" val="0"/>
              </a:ext>
            </a:extLst>
          </a:blip>
          <a:srcRect/>
          <a:stretch/>
        </p:blipFill>
        <p:spPr>
          <a:xfrm>
            <a:off x="6716934" y="4287711"/>
            <a:ext cx="1066800" cy="1066800"/>
          </a:xfrm>
        </p:spPr>
      </p:pic>
      <p:pic>
        <p:nvPicPr>
          <p:cNvPr id="83" name="Marcador de posición de imagen 82" descr="Primer plano de una persona del equipo">
            <a:extLst>
              <a:ext uri="{FF2B5EF4-FFF2-40B4-BE49-F238E27FC236}">
                <a16:creationId xmlns:a16="http://schemas.microsoft.com/office/drawing/2014/main" id="{96405252-7726-442E-9D15-755840A5AF27}"/>
              </a:ext>
            </a:extLst>
          </p:cNvPr>
          <p:cNvPicPr>
            <a:picLocks noGrp="1" noChangeAspect="1"/>
          </p:cNvPicPr>
          <p:nvPr>
            <p:ph type="pic" sz="quarter" idx="29"/>
          </p:nvPr>
        </p:nvPicPr>
        <p:blipFill rotWithShape="1">
          <a:blip r:embed="rId10">
            <a:extLst>
              <a:ext uri="{28A0092B-C50C-407E-A947-70E740481C1C}">
                <a14:useLocalDpi xmlns:a14="http://schemas.microsoft.com/office/drawing/2010/main" val="0"/>
              </a:ext>
            </a:extLst>
          </a:blip>
          <a:srcRect/>
          <a:stretch/>
        </p:blipFill>
        <p:spPr>
          <a:xfrm>
            <a:off x="9136814" y="4287711"/>
            <a:ext cx="1066800" cy="1066800"/>
          </a:xfrm>
        </p:spPr>
      </p:pic>
      <p:sp>
        <p:nvSpPr>
          <p:cNvPr id="64" name="Marcador de texto 63">
            <a:extLst>
              <a:ext uri="{FF2B5EF4-FFF2-40B4-BE49-F238E27FC236}">
                <a16:creationId xmlns:a16="http://schemas.microsoft.com/office/drawing/2014/main" id="{3ECD1D6F-7DAE-4DCC-BBB4-CD519379CDF6}"/>
              </a:ext>
            </a:extLst>
          </p:cNvPr>
          <p:cNvSpPr>
            <a:spLocks noGrp="1"/>
          </p:cNvSpPr>
          <p:nvPr>
            <p:ph type="body" idx="25"/>
          </p:nvPr>
        </p:nvSpPr>
        <p:spPr>
          <a:xfrm>
            <a:off x="1500168" y="5513214"/>
            <a:ext cx="1828800" cy="343061"/>
          </a:xfrm>
        </p:spPr>
        <p:txBody>
          <a:bodyPr rtlCol="0"/>
          <a:lstStyle/>
          <a:p>
            <a:pPr rtl="0"/>
            <a:r>
              <a:rPr lang="es-ES"/>
              <a:t>GRAHAM BARNES</a:t>
            </a:r>
          </a:p>
          <a:p>
            <a:pPr rtl="0"/>
            <a:endParaRPr lang="es-ES"/>
          </a:p>
        </p:txBody>
      </p:sp>
      <p:sp>
        <p:nvSpPr>
          <p:cNvPr id="72" name="Marcador de texto 71">
            <a:extLst>
              <a:ext uri="{FF2B5EF4-FFF2-40B4-BE49-F238E27FC236}">
                <a16:creationId xmlns:a16="http://schemas.microsoft.com/office/drawing/2014/main" id="{0420E7B5-7D79-437C-BC6E-11C9C9C73D12}"/>
              </a:ext>
            </a:extLst>
          </p:cNvPr>
          <p:cNvSpPr>
            <a:spLocks noGrp="1"/>
          </p:cNvSpPr>
          <p:nvPr>
            <p:ph type="body" idx="33"/>
          </p:nvPr>
        </p:nvSpPr>
        <p:spPr>
          <a:xfrm>
            <a:off x="1390120" y="5640875"/>
            <a:ext cx="2057400" cy="343061"/>
          </a:xfrm>
        </p:spPr>
        <p:txBody>
          <a:bodyPr rtlCol="0"/>
          <a:lstStyle/>
          <a:p>
            <a:pPr rtl="0"/>
            <a:r>
              <a:rPr lang="es-ES"/>
              <a:t>Vicepresidente de producto</a:t>
            </a:r>
          </a:p>
        </p:txBody>
      </p:sp>
      <p:sp>
        <p:nvSpPr>
          <p:cNvPr id="69" name="Marcador de texto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rtlCol="0"/>
          <a:lstStyle/>
          <a:p>
            <a:pPr rtl="0"/>
            <a:r>
              <a:rPr lang="es-ES"/>
              <a:t>ROWAN MURPHY</a:t>
            </a:r>
          </a:p>
          <a:p>
            <a:pPr rtl="0"/>
            <a:endParaRPr lang="es-ES"/>
          </a:p>
        </p:txBody>
      </p:sp>
      <p:sp>
        <p:nvSpPr>
          <p:cNvPr id="73" name="Marcador de texto 72">
            <a:extLst>
              <a:ext uri="{FF2B5EF4-FFF2-40B4-BE49-F238E27FC236}">
                <a16:creationId xmlns:a16="http://schemas.microsoft.com/office/drawing/2014/main" id="{E1FCDD58-01CD-47CF-AB15-A511E9D3612F}"/>
              </a:ext>
            </a:extLst>
          </p:cNvPr>
          <p:cNvSpPr>
            <a:spLocks noGrp="1"/>
          </p:cNvSpPr>
          <p:nvPr>
            <p:ph type="body" idx="34"/>
          </p:nvPr>
        </p:nvSpPr>
        <p:spPr>
          <a:xfrm>
            <a:off x="3739214" y="5655557"/>
            <a:ext cx="2057400" cy="343061"/>
          </a:xfrm>
        </p:spPr>
        <p:txBody>
          <a:bodyPr rtlCol="0"/>
          <a:lstStyle/>
          <a:p>
            <a:pPr rtl="0"/>
            <a:r>
              <a:rPr lang="es-ES"/>
              <a:t>Estratega en SEO</a:t>
            </a:r>
          </a:p>
        </p:txBody>
      </p:sp>
      <p:sp>
        <p:nvSpPr>
          <p:cNvPr id="70" name="Marcador de texto 69">
            <a:extLst>
              <a:ext uri="{FF2B5EF4-FFF2-40B4-BE49-F238E27FC236}">
                <a16:creationId xmlns:a16="http://schemas.microsoft.com/office/drawing/2014/main" id="{58753412-8033-48AD-80DF-945C72BC7335}"/>
              </a:ext>
            </a:extLst>
          </p:cNvPr>
          <p:cNvSpPr>
            <a:spLocks noGrp="1"/>
          </p:cNvSpPr>
          <p:nvPr>
            <p:ph type="body" idx="31"/>
          </p:nvPr>
        </p:nvSpPr>
        <p:spPr>
          <a:xfrm>
            <a:off x="6339926" y="5527896"/>
            <a:ext cx="1828800" cy="343061"/>
          </a:xfrm>
        </p:spPr>
        <p:txBody>
          <a:bodyPr rtlCol="0"/>
          <a:lstStyle/>
          <a:p>
            <a:pPr rtl="0"/>
            <a:r>
              <a:rPr lang="es-ES"/>
              <a:t>ELIZABETH MOORE</a:t>
            </a:r>
          </a:p>
        </p:txBody>
      </p:sp>
      <p:sp>
        <p:nvSpPr>
          <p:cNvPr id="74" name="Marcador de texto 73">
            <a:extLst>
              <a:ext uri="{FF2B5EF4-FFF2-40B4-BE49-F238E27FC236}">
                <a16:creationId xmlns:a16="http://schemas.microsoft.com/office/drawing/2014/main" id="{2E2604A9-4BB8-4144-914B-DCF4F13DF3DB}"/>
              </a:ext>
            </a:extLst>
          </p:cNvPr>
          <p:cNvSpPr>
            <a:spLocks noGrp="1"/>
          </p:cNvSpPr>
          <p:nvPr>
            <p:ph type="body" idx="35"/>
          </p:nvPr>
        </p:nvSpPr>
        <p:spPr>
          <a:xfrm>
            <a:off x="6229878" y="5655557"/>
            <a:ext cx="2057400" cy="343061"/>
          </a:xfrm>
        </p:spPr>
        <p:txBody>
          <a:bodyPr rtlCol="0"/>
          <a:lstStyle/>
          <a:p>
            <a:pPr rtl="0"/>
            <a:r>
              <a:rPr lang="es-ES"/>
              <a:t>Diseñadora de productos</a:t>
            </a:r>
          </a:p>
        </p:txBody>
      </p:sp>
      <p:sp>
        <p:nvSpPr>
          <p:cNvPr id="71" name="Marcador de texto 70">
            <a:extLst>
              <a:ext uri="{FF2B5EF4-FFF2-40B4-BE49-F238E27FC236}">
                <a16:creationId xmlns:a16="http://schemas.microsoft.com/office/drawing/2014/main" id="{A45FE9A3-15E0-49FA-B6E5-DB16CD0C2C8F}"/>
              </a:ext>
            </a:extLst>
          </p:cNvPr>
          <p:cNvSpPr>
            <a:spLocks noGrp="1"/>
          </p:cNvSpPr>
          <p:nvPr>
            <p:ph type="body" idx="32"/>
          </p:nvPr>
        </p:nvSpPr>
        <p:spPr>
          <a:xfrm>
            <a:off x="8759806" y="5513214"/>
            <a:ext cx="1828800" cy="343061"/>
          </a:xfrm>
        </p:spPr>
        <p:txBody>
          <a:bodyPr rtlCol="0"/>
          <a:lstStyle/>
          <a:p>
            <a:pPr rtl="0"/>
            <a:r>
              <a:rPr lang="es-ES"/>
              <a:t>ROBIN KLINE</a:t>
            </a:r>
          </a:p>
        </p:txBody>
      </p:sp>
      <p:sp>
        <p:nvSpPr>
          <p:cNvPr id="75" name="Marcador de texto 74">
            <a:extLst>
              <a:ext uri="{FF2B5EF4-FFF2-40B4-BE49-F238E27FC236}">
                <a16:creationId xmlns:a16="http://schemas.microsoft.com/office/drawing/2014/main" id="{72076C4D-9688-4C1A-AB51-8F1051A803A9}"/>
              </a:ext>
            </a:extLst>
          </p:cNvPr>
          <p:cNvSpPr>
            <a:spLocks noGrp="1"/>
          </p:cNvSpPr>
          <p:nvPr>
            <p:ph type="body" idx="36"/>
          </p:nvPr>
        </p:nvSpPr>
        <p:spPr>
          <a:xfrm>
            <a:off x="8374012" y="5640875"/>
            <a:ext cx="2578240" cy="343061"/>
          </a:xfrm>
        </p:spPr>
        <p:txBody>
          <a:bodyPr rtlCol="0"/>
          <a:lstStyle/>
          <a:p>
            <a:pPr rtl="0"/>
            <a:r>
              <a:rPr lang="es-ES"/>
              <a:t>Desarrolladora de contenido</a:t>
            </a:r>
          </a:p>
        </p:txBody>
      </p:sp>
      <p:sp>
        <p:nvSpPr>
          <p:cNvPr id="3" name="Marcador de fecha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4" name="Marcador de pie de página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5" name="Marcador de número de diapositiva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18</a:t>
            </a:fld>
            <a:endParaRPr lang="es-ES"/>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BF33B-5572-4A00-A55C-1E13A6B3A8F1}"/>
              </a:ext>
            </a:extLst>
          </p:cNvPr>
          <p:cNvSpPr>
            <a:spLocks noGrp="1"/>
          </p:cNvSpPr>
          <p:nvPr>
            <p:ph type="title"/>
          </p:nvPr>
        </p:nvSpPr>
        <p:spPr>
          <a:xfrm>
            <a:off x="1885156" y="892177"/>
            <a:ext cx="8421688" cy="1325563"/>
          </a:xfrm>
        </p:spPr>
        <p:txBody>
          <a:bodyPr rtlCol="0"/>
          <a:lstStyle/>
          <a:p>
            <a:pPr rtl="0"/>
            <a:r>
              <a:rPr lang="es-ES" dirty="0"/>
              <a:t>FINANCIACIÓN</a:t>
            </a:r>
          </a:p>
        </p:txBody>
      </p:sp>
      <p:graphicFrame>
        <p:nvGraphicFramePr>
          <p:cNvPr id="58" name="Marcador de contenido 57" title="Gráfico de la financiación">
            <a:extLst>
              <a:ext uri="{FF2B5EF4-FFF2-40B4-BE49-F238E27FC236}">
                <a16:creationId xmlns:a16="http://schemas.microsoft.com/office/drawing/2014/main" id="{0231F8BC-AEBA-4843-9F73-E06265724EAB}"/>
              </a:ext>
            </a:extLst>
          </p:cNvPr>
          <p:cNvGraphicFramePr>
            <a:graphicFrameLocks noGrp="1"/>
          </p:cNvGraphicFramePr>
          <p:nvPr>
            <p:ph sz="quarter" idx="21"/>
            <p:extLst>
              <p:ext uri="{D42A27DB-BD31-4B8C-83A1-F6EECF244321}">
                <p14:modId xmlns:p14="http://schemas.microsoft.com/office/powerpoint/2010/main" val="4023970213"/>
              </p:ext>
            </p:extLst>
          </p:nvPr>
        </p:nvGraphicFramePr>
        <p:xfrm>
          <a:off x="1074738" y="2370138"/>
          <a:ext cx="1857375" cy="1665287"/>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texto 2">
            <a:extLst>
              <a:ext uri="{FF2B5EF4-FFF2-40B4-BE49-F238E27FC236}">
                <a16:creationId xmlns:a16="http://schemas.microsoft.com/office/drawing/2014/main" id="{82A4739B-8DE9-4523-8034-4E83861CCF73}"/>
              </a:ext>
            </a:extLst>
          </p:cNvPr>
          <p:cNvSpPr>
            <a:spLocks noGrp="1"/>
          </p:cNvSpPr>
          <p:nvPr>
            <p:ph type="body" idx="1"/>
          </p:nvPr>
        </p:nvSpPr>
        <p:spPr>
          <a:xfrm>
            <a:off x="838200" y="3788813"/>
            <a:ext cx="2330726" cy="804859"/>
          </a:xfrm>
        </p:spPr>
        <p:txBody>
          <a:bodyPr rtlCol="0"/>
          <a:lstStyle/>
          <a:p>
            <a:pPr rtl="0"/>
            <a:r>
              <a:rPr lang="es-ES" dirty="0"/>
              <a:t>14.000 €</a:t>
            </a:r>
          </a:p>
        </p:txBody>
      </p:sp>
      <p:sp>
        <p:nvSpPr>
          <p:cNvPr id="14" name="Marcador de texto 13">
            <a:extLst>
              <a:ext uri="{FF2B5EF4-FFF2-40B4-BE49-F238E27FC236}">
                <a16:creationId xmlns:a16="http://schemas.microsoft.com/office/drawing/2014/main" id="{C487CCC0-D329-4C1F-A1CD-04930A23C5C3}"/>
              </a:ext>
            </a:extLst>
          </p:cNvPr>
          <p:cNvSpPr>
            <a:spLocks noGrp="1"/>
          </p:cNvSpPr>
          <p:nvPr>
            <p:ph type="body" idx="17"/>
          </p:nvPr>
        </p:nvSpPr>
        <p:spPr>
          <a:xfrm>
            <a:off x="838200" y="4464810"/>
            <a:ext cx="2330726" cy="438505"/>
          </a:xfrm>
        </p:spPr>
        <p:txBody>
          <a:bodyPr rtlCol="0"/>
          <a:lstStyle/>
          <a:p>
            <a:pPr rtl="0"/>
            <a:r>
              <a:rPr lang="es-ES" dirty="0"/>
              <a:t>ÁNGELES INVERSORES</a:t>
            </a:r>
          </a:p>
        </p:txBody>
      </p:sp>
      <p:sp>
        <p:nvSpPr>
          <p:cNvPr id="4" name="Marcador de contenido 3">
            <a:extLst>
              <a:ext uri="{FF2B5EF4-FFF2-40B4-BE49-F238E27FC236}">
                <a16:creationId xmlns:a16="http://schemas.microsoft.com/office/drawing/2014/main" id="{21CF2BB3-1E12-4189-9F5F-EF136C62E39B}"/>
              </a:ext>
            </a:extLst>
          </p:cNvPr>
          <p:cNvSpPr>
            <a:spLocks noGrp="1"/>
          </p:cNvSpPr>
          <p:nvPr>
            <p:ph sz="half" idx="2"/>
          </p:nvPr>
        </p:nvSpPr>
        <p:spPr>
          <a:xfrm>
            <a:off x="838200" y="5120722"/>
            <a:ext cx="2330726" cy="853167"/>
          </a:xfrm>
        </p:spPr>
        <p:txBody>
          <a:bodyPr rtlCol="0"/>
          <a:lstStyle/>
          <a:p>
            <a:pPr rtl="0"/>
            <a:r>
              <a:rPr lang="es-ES" dirty="0"/>
              <a:t>Importe obtenido a través de otros inversores</a:t>
            </a:r>
          </a:p>
        </p:txBody>
      </p:sp>
      <p:graphicFrame>
        <p:nvGraphicFramePr>
          <p:cNvPr id="59" name="Marcador de contenido 58" title="Gráfico de la financiación">
            <a:extLst>
              <a:ext uri="{FF2B5EF4-FFF2-40B4-BE49-F238E27FC236}">
                <a16:creationId xmlns:a16="http://schemas.microsoft.com/office/drawing/2014/main" id="{AD7D64AB-F97A-41F1-B2E8-66B1E245043A}"/>
              </a:ext>
            </a:extLst>
          </p:cNvPr>
          <p:cNvGraphicFramePr>
            <a:graphicFrameLocks noGrp="1"/>
          </p:cNvGraphicFramePr>
          <p:nvPr>
            <p:ph sz="quarter" idx="22"/>
            <p:extLst>
              <p:ext uri="{D42A27DB-BD31-4B8C-83A1-F6EECF244321}">
                <p14:modId xmlns:p14="http://schemas.microsoft.com/office/powerpoint/2010/main" val="222757630"/>
              </p:ext>
            </p:extLst>
          </p:nvPr>
        </p:nvGraphicFramePr>
        <p:xfrm>
          <a:off x="3805238" y="2370138"/>
          <a:ext cx="1857375" cy="1665287"/>
        </p:xfrm>
        <a:graphic>
          <a:graphicData uri="http://schemas.openxmlformats.org/drawingml/2006/chart">
            <c:chart xmlns:c="http://schemas.openxmlformats.org/drawingml/2006/chart" xmlns:r="http://schemas.openxmlformats.org/officeDocument/2006/relationships" r:id="rId4"/>
          </a:graphicData>
        </a:graphic>
      </p:graphicFrame>
      <p:sp>
        <p:nvSpPr>
          <p:cNvPr id="5" name="Marcador de texto 4">
            <a:extLst>
              <a:ext uri="{FF2B5EF4-FFF2-40B4-BE49-F238E27FC236}">
                <a16:creationId xmlns:a16="http://schemas.microsoft.com/office/drawing/2014/main" id="{68145D0E-892D-492B-8AD6-551CF27DD5F7}"/>
              </a:ext>
            </a:extLst>
          </p:cNvPr>
          <p:cNvSpPr>
            <a:spLocks noGrp="1"/>
          </p:cNvSpPr>
          <p:nvPr>
            <p:ph type="body" sz="quarter" idx="3"/>
          </p:nvPr>
        </p:nvSpPr>
        <p:spPr>
          <a:xfrm>
            <a:off x="3562665" y="3788813"/>
            <a:ext cx="2342205" cy="804859"/>
          </a:xfrm>
        </p:spPr>
        <p:txBody>
          <a:bodyPr rtlCol="0"/>
          <a:lstStyle/>
          <a:p>
            <a:pPr rtl="0"/>
            <a:r>
              <a:rPr lang="es-ES" dirty="0"/>
              <a:t>12.000 € </a:t>
            </a:r>
          </a:p>
        </p:txBody>
      </p:sp>
      <p:sp>
        <p:nvSpPr>
          <p:cNvPr id="15" name="Marcador de texto 14">
            <a:extLst>
              <a:ext uri="{FF2B5EF4-FFF2-40B4-BE49-F238E27FC236}">
                <a16:creationId xmlns:a16="http://schemas.microsoft.com/office/drawing/2014/main" id="{34E62770-EE0A-4D83-B50E-CD868056030E}"/>
              </a:ext>
            </a:extLst>
          </p:cNvPr>
          <p:cNvSpPr>
            <a:spLocks noGrp="1"/>
          </p:cNvSpPr>
          <p:nvPr>
            <p:ph type="body" sz="quarter" idx="18"/>
          </p:nvPr>
        </p:nvSpPr>
        <p:spPr>
          <a:xfrm>
            <a:off x="3562665" y="4464810"/>
            <a:ext cx="2342205" cy="438505"/>
          </a:xfrm>
        </p:spPr>
        <p:txBody>
          <a:bodyPr rtlCol="0"/>
          <a:lstStyle/>
          <a:p>
            <a:pPr rtl="0"/>
            <a:r>
              <a:rPr lang="es-ES" dirty="0"/>
              <a:t>PROPIEDADES</a:t>
            </a:r>
          </a:p>
        </p:txBody>
      </p:sp>
      <p:sp>
        <p:nvSpPr>
          <p:cNvPr id="6" name="Marcador de contenido 5">
            <a:extLst>
              <a:ext uri="{FF2B5EF4-FFF2-40B4-BE49-F238E27FC236}">
                <a16:creationId xmlns:a16="http://schemas.microsoft.com/office/drawing/2014/main" id="{3ED3951E-8DE6-4BA9-B9BA-CFCDF432226C}"/>
              </a:ext>
            </a:extLst>
          </p:cNvPr>
          <p:cNvSpPr>
            <a:spLocks noGrp="1"/>
          </p:cNvSpPr>
          <p:nvPr>
            <p:ph sz="quarter" idx="4"/>
          </p:nvPr>
        </p:nvSpPr>
        <p:spPr>
          <a:xfrm>
            <a:off x="3562665" y="5120722"/>
            <a:ext cx="2342205" cy="853167"/>
          </a:xfrm>
        </p:spPr>
        <p:txBody>
          <a:bodyPr rtlCol="0"/>
          <a:lstStyle/>
          <a:p>
            <a:pPr rtl="0"/>
            <a:r>
              <a:rPr lang="es-ES" dirty="0"/>
              <a:t>Ingresos obtenidos del alquiler de inmuebles</a:t>
            </a:r>
          </a:p>
        </p:txBody>
      </p:sp>
      <p:graphicFrame>
        <p:nvGraphicFramePr>
          <p:cNvPr id="60" name="Marcador de contenido 59" title="Gráfico de la financiación">
            <a:extLst>
              <a:ext uri="{FF2B5EF4-FFF2-40B4-BE49-F238E27FC236}">
                <a16:creationId xmlns:a16="http://schemas.microsoft.com/office/drawing/2014/main" id="{81BCDC44-04F0-4390-B965-A86C88176708}"/>
              </a:ext>
            </a:extLst>
          </p:cNvPr>
          <p:cNvGraphicFramePr>
            <a:graphicFrameLocks noGrp="1"/>
          </p:cNvGraphicFramePr>
          <p:nvPr>
            <p:ph sz="quarter" idx="23"/>
            <p:extLst>
              <p:ext uri="{D42A27DB-BD31-4B8C-83A1-F6EECF244321}">
                <p14:modId xmlns:p14="http://schemas.microsoft.com/office/powerpoint/2010/main" val="553311672"/>
              </p:ext>
            </p:extLst>
          </p:nvPr>
        </p:nvGraphicFramePr>
        <p:xfrm>
          <a:off x="6529388" y="2370138"/>
          <a:ext cx="1857375" cy="1665287"/>
        </p:xfrm>
        <a:graphic>
          <a:graphicData uri="http://schemas.openxmlformats.org/drawingml/2006/chart">
            <c:chart xmlns:c="http://schemas.openxmlformats.org/drawingml/2006/chart" xmlns:r="http://schemas.openxmlformats.org/officeDocument/2006/relationships" r:id="rId5"/>
          </a:graphicData>
        </a:graphic>
      </p:graphicFrame>
      <p:sp>
        <p:nvSpPr>
          <p:cNvPr id="10" name="Marcador de texto 9">
            <a:extLst>
              <a:ext uri="{FF2B5EF4-FFF2-40B4-BE49-F238E27FC236}">
                <a16:creationId xmlns:a16="http://schemas.microsoft.com/office/drawing/2014/main" id="{C66E4F1A-AD73-4086-B578-235F0B9F1FC4}"/>
              </a:ext>
            </a:extLst>
          </p:cNvPr>
          <p:cNvSpPr>
            <a:spLocks noGrp="1"/>
          </p:cNvSpPr>
          <p:nvPr>
            <p:ph type="body" idx="13"/>
          </p:nvPr>
        </p:nvSpPr>
        <p:spPr>
          <a:xfrm>
            <a:off x="6298609" y="3788813"/>
            <a:ext cx="2330726" cy="804859"/>
          </a:xfrm>
        </p:spPr>
        <p:txBody>
          <a:bodyPr rtlCol="0"/>
          <a:lstStyle/>
          <a:p>
            <a:pPr rtl="0"/>
            <a:r>
              <a:rPr lang="es-ES" dirty="0"/>
              <a:t>82.000 €</a:t>
            </a:r>
          </a:p>
        </p:txBody>
      </p:sp>
      <p:sp>
        <p:nvSpPr>
          <p:cNvPr id="16" name="Marcador de texto 15">
            <a:extLst>
              <a:ext uri="{FF2B5EF4-FFF2-40B4-BE49-F238E27FC236}">
                <a16:creationId xmlns:a16="http://schemas.microsoft.com/office/drawing/2014/main" id="{AAB421C5-B6AC-48B8-8AEB-AB16AAE5010E}"/>
              </a:ext>
            </a:extLst>
          </p:cNvPr>
          <p:cNvSpPr>
            <a:spLocks noGrp="1"/>
          </p:cNvSpPr>
          <p:nvPr>
            <p:ph type="body" idx="19"/>
          </p:nvPr>
        </p:nvSpPr>
        <p:spPr>
          <a:xfrm>
            <a:off x="6298609" y="4464810"/>
            <a:ext cx="2330726" cy="438505"/>
          </a:xfrm>
        </p:spPr>
        <p:txBody>
          <a:bodyPr rtlCol="0"/>
          <a:lstStyle/>
          <a:p>
            <a:pPr rtl="0"/>
            <a:r>
              <a:rPr lang="es-ES" dirty="0"/>
              <a:t>ACCIONES</a:t>
            </a:r>
          </a:p>
        </p:txBody>
      </p:sp>
      <p:sp>
        <p:nvSpPr>
          <p:cNvPr id="11" name="Marcador de contenido 10">
            <a:extLst>
              <a:ext uri="{FF2B5EF4-FFF2-40B4-BE49-F238E27FC236}">
                <a16:creationId xmlns:a16="http://schemas.microsoft.com/office/drawing/2014/main" id="{345C82A0-3F56-47BD-9FB2-6B56DA715F93}"/>
              </a:ext>
            </a:extLst>
          </p:cNvPr>
          <p:cNvSpPr>
            <a:spLocks noGrp="1"/>
          </p:cNvSpPr>
          <p:nvPr>
            <p:ph sz="half" idx="14"/>
          </p:nvPr>
        </p:nvSpPr>
        <p:spPr>
          <a:xfrm>
            <a:off x="6298609" y="5120722"/>
            <a:ext cx="2330726" cy="853167"/>
          </a:xfrm>
        </p:spPr>
        <p:txBody>
          <a:bodyPr rtlCol="0"/>
          <a:lstStyle/>
          <a:p>
            <a:pPr rtl="0"/>
            <a:r>
              <a:rPr lang="es-ES" dirty="0"/>
              <a:t>Número de acciones convertidas en EUR</a:t>
            </a:r>
          </a:p>
          <a:p>
            <a:pPr rtl="0"/>
            <a:endParaRPr lang="es-ES" noProof="1"/>
          </a:p>
        </p:txBody>
      </p:sp>
      <p:graphicFrame>
        <p:nvGraphicFramePr>
          <p:cNvPr id="61" name="Marcador de contenido 60" title="Gráfico de la financiación">
            <a:extLst>
              <a:ext uri="{FF2B5EF4-FFF2-40B4-BE49-F238E27FC236}">
                <a16:creationId xmlns:a16="http://schemas.microsoft.com/office/drawing/2014/main" id="{D78C801B-5A42-4B88-AF2C-A3C45CD69E2E}"/>
              </a:ext>
            </a:extLst>
          </p:cNvPr>
          <p:cNvGraphicFramePr>
            <a:graphicFrameLocks noGrp="1"/>
          </p:cNvGraphicFramePr>
          <p:nvPr>
            <p:ph sz="quarter" idx="24"/>
            <p:extLst>
              <p:ext uri="{D42A27DB-BD31-4B8C-83A1-F6EECF244321}">
                <p14:modId xmlns:p14="http://schemas.microsoft.com/office/powerpoint/2010/main" val="1186730237"/>
              </p:ext>
            </p:extLst>
          </p:nvPr>
        </p:nvGraphicFramePr>
        <p:xfrm>
          <a:off x="9259888" y="2370138"/>
          <a:ext cx="1857375" cy="166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Marcador de texto 11">
            <a:extLst>
              <a:ext uri="{FF2B5EF4-FFF2-40B4-BE49-F238E27FC236}">
                <a16:creationId xmlns:a16="http://schemas.microsoft.com/office/drawing/2014/main" id="{F70E657A-85D8-48A8-B017-274F0C32C5C9}"/>
              </a:ext>
            </a:extLst>
          </p:cNvPr>
          <p:cNvSpPr>
            <a:spLocks noGrp="1"/>
          </p:cNvSpPr>
          <p:nvPr>
            <p:ph type="body" idx="15"/>
          </p:nvPr>
        </p:nvSpPr>
        <p:spPr>
          <a:xfrm>
            <a:off x="9023074" y="3788457"/>
            <a:ext cx="2330726" cy="804859"/>
          </a:xfrm>
        </p:spPr>
        <p:txBody>
          <a:bodyPr rtlCol="0"/>
          <a:lstStyle/>
          <a:p>
            <a:pPr rtl="0"/>
            <a:r>
              <a:rPr lang="es-ES" dirty="0"/>
              <a:t>32.000 €</a:t>
            </a:r>
          </a:p>
        </p:txBody>
      </p:sp>
      <p:sp>
        <p:nvSpPr>
          <p:cNvPr id="17" name="Marcador de texto 16">
            <a:extLst>
              <a:ext uri="{FF2B5EF4-FFF2-40B4-BE49-F238E27FC236}">
                <a16:creationId xmlns:a16="http://schemas.microsoft.com/office/drawing/2014/main" id="{025753CB-8973-4FAE-BB5D-5CC96CE338D4}"/>
              </a:ext>
            </a:extLst>
          </p:cNvPr>
          <p:cNvSpPr>
            <a:spLocks noGrp="1"/>
          </p:cNvSpPr>
          <p:nvPr>
            <p:ph type="body" idx="20"/>
          </p:nvPr>
        </p:nvSpPr>
        <p:spPr>
          <a:xfrm>
            <a:off x="9023074" y="4464454"/>
            <a:ext cx="2330726" cy="438505"/>
          </a:xfrm>
        </p:spPr>
        <p:txBody>
          <a:bodyPr rtlCol="0"/>
          <a:lstStyle/>
          <a:p>
            <a:pPr rtl="0"/>
            <a:r>
              <a:rPr lang="es-ES" dirty="0"/>
              <a:t>EFECTIVO</a:t>
            </a:r>
          </a:p>
        </p:txBody>
      </p:sp>
      <p:sp>
        <p:nvSpPr>
          <p:cNvPr id="13" name="Marcador de contenido 12">
            <a:extLst>
              <a:ext uri="{FF2B5EF4-FFF2-40B4-BE49-F238E27FC236}">
                <a16:creationId xmlns:a16="http://schemas.microsoft.com/office/drawing/2014/main" id="{69F9DEC9-77BC-482D-ACFB-0F2B6DC65F9F}"/>
              </a:ext>
            </a:extLst>
          </p:cNvPr>
          <p:cNvSpPr>
            <a:spLocks noGrp="1"/>
          </p:cNvSpPr>
          <p:nvPr>
            <p:ph sz="half" idx="16"/>
          </p:nvPr>
        </p:nvSpPr>
        <p:spPr>
          <a:xfrm>
            <a:off x="9023074" y="5120366"/>
            <a:ext cx="2330726" cy="853167"/>
          </a:xfrm>
        </p:spPr>
        <p:txBody>
          <a:bodyPr rtlCol="0"/>
          <a:lstStyle/>
          <a:p>
            <a:pPr rtl="0"/>
            <a:r>
              <a:rPr lang="es-ES" noProof="1"/>
              <a:t>Efectivo liquido que tenemos a mano</a:t>
            </a:r>
          </a:p>
          <a:p>
            <a:pPr rtl="0"/>
            <a:endParaRPr lang="es-ES" dirty="0"/>
          </a:p>
        </p:txBody>
      </p:sp>
      <p:sp>
        <p:nvSpPr>
          <p:cNvPr id="7" name="Marcador de fecha 6">
            <a:extLst>
              <a:ext uri="{FF2B5EF4-FFF2-40B4-BE49-F238E27FC236}">
                <a16:creationId xmlns:a16="http://schemas.microsoft.com/office/drawing/2014/main" id="{A563C171-5812-4E79-804A-ED04E1BD313F}"/>
              </a:ext>
            </a:extLst>
          </p:cNvPr>
          <p:cNvSpPr>
            <a:spLocks noGrp="1"/>
          </p:cNvSpPr>
          <p:nvPr>
            <p:ph type="dt" sz="half" idx="10"/>
          </p:nvPr>
        </p:nvSpPr>
        <p:spPr>
          <a:xfrm>
            <a:off x="838200" y="6356350"/>
            <a:ext cx="2743200" cy="365125"/>
          </a:xfrm>
        </p:spPr>
        <p:txBody>
          <a:bodyPr rtlCol="0"/>
          <a:lstStyle/>
          <a:p>
            <a:pPr rtl="0"/>
            <a:r>
              <a:rPr lang="es-ES" dirty="0"/>
              <a:t>20XX</a:t>
            </a:r>
          </a:p>
        </p:txBody>
      </p:sp>
      <p:sp>
        <p:nvSpPr>
          <p:cNvPr id="8" name="Marcador de pie de página 7">
            <a:extLst>
              <a:ext uri="{FF2B5EF4-FFF2-40B4-BE49-F238E27FC236}">
                <a16:creationId xmlns:a16="http://schemas.microsoft.com/office/drawing/2014/main" id="{3AD8A4DC-ECAA-4D59-BE12-EBEDDE9E2A7D}"/>
              </a:ext>
            </a:extLst>
          </p:cNvPr>
          <p:cNvSpPr>
            <a:spLocks noGrp="1"/>
          </p:cNvSpPr>
          <p:nvPr>
            <p:ph type="ftr" sz="quarter" idx="11"/>
          </p:nvPr>
        </p:nvSpPr>
        <p:spPr>
          <a:xfrm>
            <a:off x="4038600" y="6356350"/>
            <a:ext cx="4114800" cy="365125"/>
          </a:xfrm>
        </p:spPr>
        <p:txBody>
          <a:bodyPr rtlCol="0"/>
          <a:lstStyle/>
          <a:p>
            <a:pPr rtl="0"/>
            <a:r>
              <a:rPr lang="es-ES" dirty="0"/>
              <a:t>Presentación para inversores</a:t>
            </a:r>
          </a:p>
        </p:txBody>
      </p:sp>
      <p:sp>
        <p:nvSpPr>
          <p:cNvPr id="9" name="Marcador de número de diapositiva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19</a:t>
            </a:fld>
            <a:endParaRPr lang="es-ES" dirty="0"/>
          </a:p>
        </p:txBody>
      </p:sp>
    </p:spTree>
    <p:extLst>
      <p:ext uri="{BB962C8B-B14F-4D97-AF65-F5344CB8AC3E}">
        <p14:creationId xmlns:p14="http://schemas.microsoft.com/office/powerpoint/2010/main" val="117782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65718" y="278087"/>
            <a:ext cx="5309348" cy="1325563"/>
          </a:xfrm>
        </p:spPr>
        <p:txBody>
          <a:bodyPr rtlCol="0"/>
          <a:lstStyle/>
          <a:p>
            <a:pPr rtl="0"/>
            <a:r>
              <a:rPr lang="es-ES" dirty="0"/>
              <a:t>Principio de funcionamiento y Criterio de Grashof</a:t>
            </a:r>
          </a:p>
        </p:txBody>
      </p:sp>
      <p:sp>
        <p:nvSpPr>
          <p:cNvPr id="3" name="Subtítulo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865718" y="1603650"/>
            <a:ext cx="6519584" cy="4588622"/>
          </a:xfrm>
        </p:spPr>
        <p:txBody>
          <a:bodyPr rtlCol="0">
            <a:normAutofit fontScale="70000" lnSpcReduction="20000"/>
          </a:bodyPr>
          <a:lstStyle/>
          <a:p>
            <a:pPr rtl="0"/>
            <a:r>
              <a:rPr lang="es-ES" sz="2400" dirty="0"/>
              <a:t>El mecanismo está compuesto por múltiples subsistemas de cuatro barras conectados entre sí. Su funcionamiento se fundamenta en el criterio de Grashof, que establece que para lograr rotación completa continua, la suma de las longitudes de la barra más corta y la más larga debe ser menor o igual que la suma de las dos barras intermedias </a:t>
            </a:r>
            <a:r>
              <a:rPr lang="es-ES" sz="2400" b="1" dirty="0"/>
              <a:t>(s + l ≤ p + q)</a:t>
            </a:r>
            <a:r>
              <a:rPr lang="es-ES" sz="2400" dirty="0"/>
              <a:t>. Theo Jansen diseñó las proporciones específicas de cada barra para que este criterio se cumpla en los mecanismos críticos, permitiendo que la manivela de entrada gire 360° de forma continua. </a:t>
            </a:r>
          </a:p>
          <a:p>
            <a:pPr rtl="0"/>
            <a:r>
              <a:rPr lang="es-ES" sz="2400" dirty="0"/>
              <a:t>Esta rotación constante se transmite a través de las barras articuladas generando una trayectoria compleja en el extremo inferior que simula un paso: elevación, avance aéreo y apoyo. El resultado es un movimiento de marcha fluido y estable cuando varios conjuntos trabajan desfasados.</a:t>
            </a:r>
            <a:endParaRPr lang="es-ES" sz="1800" dirty="0"/>
          </a:p>
        </p:txBody>
      </p:sp>
      <p:sp>
        <p:nvSpPr>
          <p:cNvPr id="6" name="Marcador de fecha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rtlCol="0"/>
          <a:lstStyle/>
          <a:p>
            <a:pPr rtl="0"/>
            <a:r>
              <a:rPr lang="es-ES"/>
              <a:t>Presentación para inversores</a:t>
            </a:r>
          </a:p>
        </p:txBody>
      </p:sp>
      <p:sp>
        <p:nvSpPr>
          <p:cNvPr id="4" name="Marcador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s-ES" smtClean="0"/>
              <a:pPr/>
              <a:t>2</a:t>
            </a:fld>
            <a:endParaRPr lang="es-ES"/>
          </a:p>
        </p:txBody>
      </p:sp>
      <p:pic>
        <p:nvPicPr>
          <p:cNvPr id="1030" name="Picture 6" descr="LECCIÓN 1.0B Condción de Grashof y clasificación de Barker">
            <a:extLst>
              <a:ext uri="{FF2B5EF4-FFF2-40B4-BE49-F238E27FC236}">
                <a16:creationId xmlns:a16="http://schemas.microsoft.com/office/drawing/2014/main" id="{D84A82C9-4FF4-4641-8D3A-8155CF255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88" y="3873515"/>
            <a:ext cx="4909634" cy="276166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Interfaz de usuario gráfica, Gráfico&#10;&#10;Descripción generada automáticamente con confianza media">
            <a:extLst>
              <a:ext uri="{FF2B5EF4-FFF2-40B4-BE49-F238E27FC236}">
                <a16:creationId xmlns:a16="http://schemas.microsoft.com/office/drawing/2014/main" id="{79890AE5-943D-45F6-BA2C-2B290E336731}"/>
              </a:ext>
            </a:extLst>
          </p:cNvPr>
          <p:cNvPicPr>
            <a:picLocks noChangeAspect="1"/>
          </p:cNvPicPr>
          <p:nvPr/>
        </p:nvPicPr>
        <p:blipFill rotWithShape="1">
          <a:blip r:embed="rId4"/>
          <a:srcRect l="8457" t="2062" r="7025" b="11078"/>
          <a:stretch/>
        </p:blipFill>
        <p:spPr>
          <a:xfrm>
            <a:off x="8154221" y="347570"/>
            <a:ext cx="3172061" cy="308143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rtlCol="0"/>
          <a:lstStyle/>
          <a:p>
            <a:pPr rtl="0"/>
            <a:r>
              <a:rPr lang="es-ES"/>
              <a:t>RESUMEN</a:t>
            </a:r>
          </a:p>
        </p:txBody>
      </p:sp>
      <p:sp>
        <p:nvSpPr>
          <p:cNvPr id="3" name="Marcador de contenido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968536" cy="1525588"/>
          </a:xfrm>
        </p:spPr>
        <p:txBody>
          <a:bodyPr vert="horz" lIns="91440" tIns="45720" rIns="91440" bIns="45720" rtlCol="0" anchor="b">
            <a:normAutofit lnSpcReduction="10000"/>
          </a:bodyPr>
          <a:lstStyle/>
          <a:p>
            <a:pPr rtl="0"/>
            <a:r>
              <a:rPr lang="es-ES"/>
              <a:t>En Contoso, creemos en dar el 110 %. Con nuestra arquitectura de datos de próxima generación, ayudamos a las empresas a administrar virtualmente flujos de trabajo ágiles. Progresamos gracias a nuestro conocimiento del mercado y al excelente equipo que hay detrás de nuestro producto. Como dice nuestra directora ejecutiva: "Seremos eficientes si logramos transformar de manera proactiva la forma en que hacemos negocios".</a:t>
            </a:r>
          </a:p>
        </p:txBody>
      </p:sp>
      <p:sp>
        <p:nvSpPr>
          <p:cNvPr id="4" name="Marcador de fecha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rtlCol="0"/>
          <a:lstStyle/>
          <a:p>
            <a:pPr rtl="0"/>
            <a:r>
              <a:rPr lang="es-ES"/>
              <a:t>Presentación para inversores</a:t>
            </a:r>
          </a:p>
        </p:txBody>
      </p:sp>
      <p:sp>
        <p:nvSpPr>
          <p:cNvPr id="6" name="Marcador de número de diapositiva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20</a:t>
            </a:fld>
            <a:endParaRPr lang="es-ES"/>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rtlCol="0"/>
          <a:lstStyle/>
          <a:p>
            <a:pPr rtl="0"/>
            <a:r>
              <a:rPr lang="es-ES"/>
              <a:t>MUCHAS GRACIAS</a:t>
            </a:r>
          </a:p>
        </p:txBody>
      </p:sp>
      <p:sp>
        <p:nvSpPr>
          <p:cNvPr id="3" name="Marcador de contenido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rtlCol="0">
            <a:normAutofit/>
          </a:bodyPr>
          <a:lstStyle/>
          <a:p>
            <a:pPr rtl="0"/>
            <a:r>
              <a:rPr lang="es-ES"/>
              <a:t>Mirjam Nilsson​</a:t>
            </a:r>
          </a:p>
          <a:p>
            <a:pPr rtl="0"/>
            <a:r>
              <a:rPr lang="es-ES"/>
              <a:t>206-555-0146</a:t>
            </a:r>
          </a:p>
          <a:p>
            <a:pPr rtl="0"/>
            <a:r>
              <a:rPr lang="es-ES"/>
              <a:t>mirjam@contoso.com</a:t>
            </a:r>
          </a:p>
          <a:p>
            <a:pPr rtl="0"/>
            <a:r>
              <a:rPr lang="es-ES"/>
              <a:t>www.contoso.com</a:t>
            </a:r>
          </a:p>
        </p:txBody>
      </p:sp>
      <p:sp>
        <p:nvSpPr>
          <p:cNvPr id="4" name="Marcador de fecha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rtlCol="0"/>
          <a:lstStyle/>
          <a:p>
            <a:pPr rtl="0"/>
            <a:r>
              <a:rPr lang="es-ES"/>
              <a:t>Presentación para inversores</a:t>
            </a:r>
          </a:p>
        </p:txBody>
      </p:sp>
      <p:sp>
        <p:nvSpPr>
          <p:cNvPr id="6" name="Marcador de número de diapositiva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es-ES" smtClean="0"/>
              <a:pPr/>
              <a:t>21</a:t>
            </a:fld>
            <a:endParaRPr lang="es-E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1109336" y="5770562"/>
            <a:ext cx="4082142" cy="585788"/>
          </a:xfrm>
        </p:spPr>
        <p:txBody>
          <a:bodyPr rtlCol="0"/>
          <a:lstStyle/>
          <a:p>
            <a:pPr rtl="0"/>
            <a:r>
              <a:rPr lang="es-ES" dirty="0"/>
              <a:t>Análisis cinemático</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a:t>3</a:t>
            </a:fld>
            <a:endParaRPr lang="es-ES"/>
          </a:p>
        </p:txBody>
      </p:sp>
      <p:pic>
        <p:nvPicPr>
          <p:cNvPr id="31" name="Imagen 30" descr="Gráfico&#10;&#10;Descripción generada automáticamente">
            <a:extLst>
              <a:ext uri="{FF2B5EF4-FFF2-40B4-BE49-F238E27FC236}">
                <a16:creationId xmlns:a16="http://schemas.microsoft.com/office/drawing/2014/main" id="{58EA58CE-8A87-418B-BAE0-7C2EF1A8F760}"/>
              </a:ext>
            </a:extLst>
          </p:cNvPr>
          <p:cNvPicPr>
            <a:picLocks noChangeAspect="1"/>
          </p:cNvPicPr>
          <p:nvPr/>
        </p:nvPicPr>
        <p:blipFill>
          <a:blip r:embed="rId3"/>
          <a:stretch>
            <a:fillRect/>
          </a:stretch>
        </p:blipFill>
        <p:spPr>
          <a:xfrm>
            <a:off x="6692370" y="176866"/>
            <a:ext cx="4389966" cy="3292475"/>
          </a:xfrm>
          <a:prstGeom prst="rect">
            <a:avLst/>
          </a:prstGeom>
        </p:spPr>
      </p:pic>
      <p:pic>
        <p:nvPicPr>
          <p:cNvPr id="35" name="Imagen 34" descr="Gráfico, Histograma&#10;&#10;Descripción generada automáticamente">
            <a:extLst>
              <a:ext uri="{FF2B5EF4-FFF2-40B4-BE49-F238E27FC236}">
                <a16:creationId xmlns:a16="http://schemas.microsoft.com/office/drawing/2014/main" id="{8D6EC618-264E-457D-B5C8-6A5337C33237}"/>
              </a:ext>
            </a:extLst>
          </p:cNvPr>
          <p:cNvPicPr>
            <a:picLocks noChangeAspect="1"/>
          </p:cNvPicPr>
          <p:nvPr/>
        </p:nvPicPr>
        <p:blipFill rotWithShape="1">
          <a:blip r:embed="rId4"/>
          <a:srcRect l="7019" t="12820" r="6964" b="2240"/>
          <a:stretch/>
        </p:blipFill>
        <p:spPr>
          <a:xfrm>
            <a:off x="6692369" y="3429000"/>
            <a:ext cx="4389967" cy="3205819"/>
          </a:xfrm>
          <a:prstGeom prst="rect">
            <a:avLst/>
          </a:prstGeom>
        </p:spPr>
      </p:pic>
      <p:pic>
        <p:nvPicPr>
          <p:cNvPr id="36" name="Imagen 35" descr="Interfaz de usuario gráfica, Gráfico&#10;&#10;Descripción generada automáticamente con confianza media">
            <a:extLst>
              <a:ext uri="{FF2B5EF4-FFF2-40B4-BE49-F238E27FC236}">
                <a16:creationId xmlns:a16="http://schemas.microsoft.com/office/drawing/2014/main" id="{F44E16E3-BC75-4F50-879E-83B697549B10}"/>
              </a:ext>
            </a:extLst>
          </p:cNvPr>
          <p:cNvPicPr>
            <a:picLocks noChangeAspect="1"/>
          </p:cNvPicPr>
          <p:nvPr/>
        </p:nvPicPr>
        <p:blipFill>
          <a:blip r:embed="rId5"/>
          <a:stretch>
            <a:fillRect/>
          </a:stretch>
        </p:blipFill>
        <p:spPr>
          <a:xfrm>
            <a:off x="572367" y="176867"/>
            <a:ext cx="5156080" cy="4873758"/>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a:t>4</a:t>
            </a:fld>
            <a:endParaRPr lang="es-ES"/>
          </a:p>
        </p:txBody>
      </p:sp>
      <p:sp>
        <p:nvSpPr>
          <p:cNvPr id="32" name="Título 1">
            <a:extLst>
              <a:ext uri="{FF2B5EF4-FFF2-40B4-BE49-F238E27FC236}">
                <a16:creationId xmlns:a16="http://schemas.microsoft.com/office/drawing/2014/main" id="{18218677-BA10-40A1-BAC0-B8C55954B648}"/>
              </a:ext>
            </a:extLst>
          </p:cNvPr>
          <p:cNvSpPr>
            <a:spLocks noGrp="1"/>
          </p:cNvSpPr>
          <p:nvPr>
            <p:ph type="title"/>
          </p:nvPr>
        </p:nvSpPr>
        <p:spPr>
          <a:xfrm>
            <a:off x="7636648" y="510988"/>
            <a:ext cx="4114800" cy="702937"/>
          </a:xfrm>
        </p:spPr>
        <p:txBody>
          <a:bodyPr rtlCol="0"/>
          <a:lstStyle/>
          <a:p>
            <a:pPr rtl="0"/>
            <a:r>
              <a:rPr lang="es-ES" dirty="0"/>
              <a:t>Análisis cinético</a:t>
            </a:r>
          </a:p>
        </p:txBody>
      </p:sp>
      <p:pic>
        <p:nvPicPr>
          <p:cNvPr id="30" name="Imagen 29" descr="Gráfico, Histograma&#10;&#10;Descripción generada automáticamente">
            <a:extLst>
              <a:ext uri="{FF2B5EF4-FFF2-40B4-BE49-F238E27FC236}">
                <a16:creationId xmlns:a16="http://schemas.microsoft.com/office/drawing/2014/main" id="{BDD6D4D8-5BA6-4691-BB1F-4CDBD6BE9129}"/>
              </a:ext>
            </a:extLst>
          </p:cNvPr>
          <p:cNvPicPr>
            <a:picLocks noChangeAspect="1"/>
          </p:cNvPicPr>
          <p:nvPr/>
        </p:nvPicPr>
        <p:blipFill rotWithShape="1">
          <a:blip r:embed="rId3"/>
          <a:srcRect l="7900" t="10668"/>
          <a:stretch/>
        </p:blipFill>
        <p:spPr>
          <a:xfrm>
            <a:off x="440552" y="510988"/>
            <a:ext cx="5059295" cy="3764673"/>
          </a:xfrm>
          <a:prstGeom prst="rect">
            <a:avLst/>
          </a:prstGeom>
        </p:spPr>
      </p:pic>
      <p:pic>
        <p:nvPicPr>
          <p:cNvPr id="33" name="Imagen 32" descr="Gráfico, Histograma&#10;&#10;Descripción generada automáticamente">
            <a:extLst>
              <a:ext uri="{FF2B5EF4-FFF2-40B4-BE49-F238E27FC236}">
                <a16:creationId xmlns:a16="http://schemas.microsoft.com/office/drawing/2014/main" id="{F5BF2DD2-DF69-4EE7-B8DE-AE83EE586B14}"/>
              </a:ext>
            </a:extLst>
          </p:cNvPr>
          <p:cNvPicPr>
            <a:picLocks noChangeAspect="1"/>
          </p:cNvPicPr>
          <p:nvPr/>
        </p:nvPicPr>
        <p:blipFill rotWithShape="1">
          <a:blip r:embed="rId4"/>
          <a:srcRect l="6107" t="10167" r="3969" b="2776"/>
          <a:stretch/>
        </p:blipFill>
        <p:spPr>
          <a:xfrm>
            <a:off x="6294505" y="2420974"/>
            <a:ext cx="5257800" cy="3793787"/>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descr="Gráfico, Gráfico de líneas&#10;&#10;Descripción generada automáticamente">
            <a:extLst>
              <a:ext uri="{FF2B5EF4-FFF2-40B4-BE49-F238E27FC236}">
                <a16:creationId xmlns:a16="http://schemas.microsoft.com/office/drawing/2014/main" id="{1EE44770-4793-4F2F-AFDB-D7743A8F2CA6}"/>
              </a:ext>
            </a:extLst>
          </p:cNvPr>
          <p:cNvPicPr>
            <a:picLocks noChangeAspect="1"/>
          </p:cNvPicPr>
          <p:nvPr/>
        </p:nvPicPr>
        <p:blipFill>
          <a:blip r:embed="rId3"/>
          <a:stretch>
            <a:fillRect/>
          </a:stretch>
        </p:blipFill>
        <p:spPr>
          <a:xfrm>
            <a:off x="444276" y="188259"/>
            <a:ext cx="5488073" cy="3999343"/>
          </a:xfrm>
          <a:prstGeom prst="rect">
            <a:avLst/>
          </a:prstGeom>
        </p:spPr>
      </p:pic>
      <p:pic>
        <p:nvPicPr>
          <p:cNvPr id="35" name="Imagen 34" descr="Gráfico, Histograma&#10;&#10;Descripción generada automáticamente">
            <a:extLst>
              <a:ext uri="{FF2B5EF4-FFF2-40B4-BE49-F238E27FC236}">
                <a16:creationId xmlns:a16="http://schemas.microsoft.com/office/drawing/2014/main" id="{55F1125A-2589-4C7F-BC80-F53742EAB097}"/>
              </a:ext>
            </a:extLst>
          </p:cNvPr>
          <p:cNvPicPr>
            <a:picLocks noChangeAspect="1"/>
          </p:cNvPicPr>
          <p:nvPr/>
        </p:nvPicPr>
        <p:blipFill rotWithShape="1">
          <a:blip r:embed="rId4"/>
          <a:srcRect l="8815" t="10980" r="3098"/>
          <a:stretch/>
        </p:blipFill>
        <p:spPr>
          <a:xfrm>
            <a:off x="6259651" y="2387388"/>
            <a:ext cx="5651724" cy="4234130"/>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es-ES"/>
              <a:t>20XX</a:t>
            </a:r>
            <a:endParaRPr lang="es-ES" dirty="0"/>
          </a:p>
        </p:txBody>
      </p:sp>
      <p:sp>
        <p:nvSpPr>
          <p:cNvPr id="5" name="Marcador de pie de página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rtlCol="0"/>
          <a:lstStyle/>
          <a:p>
            <a:pPr rtl="0"/>
            <a:r>
              <a:rPr lang="es-ES"/>
              <a:t>Presentación para inversores</a:t>
            </a:r>
            <a:endParaRPr lang="es-ES" dirty="0"/>
          </a:p>
        </p:txBody>
      </p:sp>
      <p:sp>
        <p:nvSpPr>
          <p:cNvPr id="6" name="Marcador de número de diapositiva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a:t>6</a:t>
            </a:fld>
            <a:endParaRPr lang="es-ES" dirty="0"/>
          </a:p>
        </p:txBody>
      </p:sp>
      <p:pic>
        <p:nvPicPr>
          <p:cNvPr id="9" name="Imagen 8" descr="Imagen que contiene lego, juguete, pastel&#10;&#10;Descripción generada automáticamente">
            <a:extLst>
              <a:ext uri="{FF2B5EF4-FFF2-40B4-BE49-F238E27FC236}">
                <a16:creationId xmlns:a16="http://schemas.microsoft.com/office/drawing/2014/main" id="{8F3554A7-2981-43CA-8E5A-D94A5C1C1C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67682" y="-356972"/>
            <a:ext cx="6406291" cy="4746155"/>
          </a:xfrm>
          <a:prstGeom prst="rect">
            <a:avLst/>
          </a:prstGeom>
        </p:spPr>
      </p:pic>
      <p:sp>
        <p:nvSpPr>
          <p:cNvPr id="10" name="Título 1">
            <a:extLst>
              <a:ext uri="{FF2B5EF4-FFF2-40B4-BE49-F238E27FC236}">
                <a16:creationId xmlns:a16="http://schemas.microsoft.com/office/drawing/2014/main" id="{E2E3BA61-0CC1-4D52-A963-A3060890E9C2}"/>
              </a:ext>
            </a:extLst>
          </p:cNvPr>
          <p:cNvSpPr txBox="1">
            <a:spLocks/>
          </p:cNvSpPr>
          <p:nvPr/>
        </p:nvSpPr>
        <p:spPr>
          <a:xfrm>
            <a:off x="479051" y="279681"/>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s-ES"/>
              <a:t>Materiales y Diseño CAD</a:t>
            </a:r>
          </a:p>
        </p:txBody>
      </p:sp>
      <p:sp>
        <p:nvSpPr>
          <p:cNvPr id="11" name="Subtítulo 2">
            <a:extLst>
              <a:ext uri="{FF2B5EF4-FFF2-40B4-BE49-F238E27FC236}">
                <a16:creationId xmlns:a16="http://schemas.microsoft.com/office/drawing/2014/main" id="{F38E2F9F-202F-4F7E-931A-8B2688BCF064}"/>
              </a:ext>
              <a:ext uri="{C183D7F6-B498-43B3-948B-1728B52AA6E4}">
                <adec:decorative xmlns:adec="http://schemas.microsoft.com/office/drawing/2017/decorative" val="0"/>
              </a:ext>
            </a:extLst>
          </p:cNvPr>
          <p:cNvSpPr txBox="1">
            <a:spLocks/>
          </p:cNvSpPr>
          <p:nvPr/>
        </p:nvSpPr>
        <p:spPr>
          <a:xfrm>
            <a:off x="673959" y="1767728"/>
            <a:ext cx="5111750" cy="45886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sz="1800" dirty="0"/>
              <a:t>El diseño se baso en un proyecto alterno del artista digital TURKEY+, quien logro implementar un modelo estable Theo Jansen distinto a los cotidianos, y adicionalmente todas las piezas se diseñaron en 3d para mayor precisión y profesionalismo</a:t>
            </a:r>
            <a:endParaRPr lang="es-ES" dirty="0"/>
          </a:p>
        </p:txBody>
      </p:sp>
      <p:pic>
        <p:nvPicPr>
          <p:cNvPr id="13" name="Imagen 12">
            <a:extLst>
              <a:ext uri="{FF2B5EF4-FFF2-40B4-BE49-F238E27FC236}">
                <a16:creationId xmlns:a16="http://schemas.microsoft.com/office/drawing/2014/main" id="{03E092DD-32B1-4CFB-8B6E-35EF33FA125F}"/>
              </a:ext>
            </a:extLst>
          </p:cNvPr>
          <p:cNvPicPr>
            <a:picLocks noChangeAspect="1"/>
          </p:cNvPicPr>
          <p:nvPr/>
        </p:nvPicPr>
        <p:blipFill>
          <a:blip r:embed="rId5"/>
          <a:stretch>
            <a:fillRect/>
          </a:stretch>
        </p:blipFill>
        <p:spPr>
          <a:xfrm>
            <a:off x="784120" y="3821446"/>
            <a:ext cx="3230903" cy="2534904"/>
          </a:xfrm>
          <a:prstGeom prst="rect">
            <a:avLst/>
          </a:prstGeom>
        </p:spPr>
      </p:pic>
      <p:pic>
        <p:nvPicPr>
          <p:cNvPr id="15" name="Imagen 14">
            <a:extLst>
              <a:ext uri="{FF2B5EF4-FFF2-40B4-BE49-F238E27FC236}">
                <a16:creationId xmlns:a16="http://schemas.microsoft.com/office/drawing/2014/main" id="{FD2B5E51-1645-4807-B561-D15D7C1EAA72}"/>
              </a:ext>
            </a:extLst>
          </p:cNvPr>
          <p:cNvPicPr>
            <a:picLocks noChangeAspect="1"/>
          </p:cNvPicPr>
          <p:nvPr/>
        </p:nvPicPr>
        <p:blipFill>
          <a:blip r:embed="rId6"/>
          <a:stretch>
            <a:fillRect/>
          </a:stretch>
        </p:blipFill>
        <p:spPr>
          <a:xfrm>
            <a:off x="4359078" y="3782932"/>
            <a:ext cx="2047215" cy="2390855"/>
          </a:xfrm>
          <a:prstGeom prst="rect">
            <a:avLst/>
          </a:prstGeom>
        </p:spPr>
      </p:pic>
      <p:pic>
        <p:nvPicPr>
          <p:cNvPr id="17" name="Imagen 16">
            <a:extLst>
              <a:ext uri="{FF2B5EF4-FFF2-40B4-BE49-F238E27FC236}">
                <a16:creationId xmlns:a16="http://schemas.microsoft.com/office/drawing/2014/main" id="{5C5DBE9D-CFE4-41F9-925A-CD3B842164EE}"/>
              </a:ext>
            </a:extLst>
          </p:cNvPr>
          <p:cNvPicPr>
            <a:picLocks noChangeAspect="1"/>
          </p:cNvPicPr>
          <p:nvPr/>
        </p:nvPicPr>
        <p:blipFill>
          <a:blip r:embed="rId7"/>
          <a:stretch>
            <a:fillRect/>
          </a:stretch>
        </p:blipFill>
        <p:spPr>
          <a:xfrm>
            <a:off x="5949950" y="5298393"/>
            <a:ext cx="3820361" cy="1240519"/>
          </a:xfrm>
          <a:prstGeom prst="rect">
            <a:avLst/>
          </a:prstGeom>
        </p:spPr>
      </p:pic>
      <p:pic>
        <p:nvPicPr>
          <p:cNvPr id="19" name="Imagen 18">
            <a:extLst>
              <a:ext uri="{FF2B5EF4-FFF2-40B4-BE49-F238E27FC236}">
                <a16:creationId xmlns:a16="http://schemas.microsoft.com/office/drawing/2014/main" id="{D749CC50-7388-48F9-8762-971AFC272F0D}"/>
              </a:ext>
            </a:extLst>
          </p:cNvPr>
          <p:cNvPicPr>
            <a:picLocks noChangeAspect="1"/>
          </p:cNvPicPr>
          <p:nvPr/>
        </p:nvPicPr>
        <p:blipFill>
          <a:blip r:embed="rId8"/>
          <a:stretch>
            <a:fillRect/>
          </a:stretch>
        </p:blipFill>
        <p:spPr>
          <a:xfrm flipH="1">
            <a:off x="9750531" y="4062039"/>
            <a:ext cx="1529656" cy="2640276"/>
          </a:xfrm>
          <a:prstGeom prst="rect">
            <a:avLst/>
          </a:prstGeom>
        </p:spPr>
      </p:pic>
      <p:pic>
        <p:nvPicPr>
          <p:cNvPr id="21" name="Imagen 20">
            <a:extLst>
              <a:ext uri="{FF2B5EF4-FFF2-40B4-BE49-F238E27FC236}">
                <a16:creationId xmlns:a16="http://schemas.microsoft.com/office/drawing/2014/main" id="{C5DF96B4-A15F-4C8C-8F14-7C7E2F683270}"/>
              </a:ext>
            </a:extLst>
          </p:cNvPr>
          <p:cNvPicPr>
            <a:picLocks noChangeAspect="1"/>
          </p:cNvPicPr>
          <p:nvPr/>
        </p:nvPicPr>
        <p:blipFill>
          <a:blip r:embed="rId9"/>
          <a:stretch>
            <a:fillRect/>
          </a:stretch>
        </p:blipFill>
        <p:spPr>
          <a:xfrm rot="16200000">
            <a:off x="6626495" y="3507027"/>
            <a:ext cx="1571164" cy="2011566"/>
          </a:xfrm>
          <a:prstGeom prst="rect">
            <a:avLst/>
          </a:prstGeom>
        </p:spPr>
      </p:pic>
      <p:pic>
        <p:nvPicPr>
          <p:cNvPr id="23" name="Imagen 22">
            <a:extLst>
              <a:ext uri="{FF2B5EF4-FFF2-40B4-BE49-F238E27FC236}">
                <a16:creationId xmlns:a16="http://schemas.microsoft.com/office/drawing/2014/main" id="{7E228259-1462-4517-BC78-8A9C923A03C8}"/>
              </a:ext>
            </a:extLst>
          </p:cNvPr>
          <p:cNvPicPr>
            <a:picLocks noChangeAspect="1"/>
          </p:cNvPicPr>
          <p:nvPr/>
        </p:nvPicPr>
        <p:blipFill>
          <a:blip r:embed="rId10"/>
          <a:stretch>
            <a:fillRect/>
          </a:stretch>
        </p:blipFill>
        <p:spPr>
          <a:xfrm>
            <a:off x="8417860" y="4159138"/>
            <a:ext cx="1316491" cy="1298996"/>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DE7F2-E890-4744-88DD-A75F5E300513}"/>
              </a:ext>
            </a:extLst>
          </p:cNvPr>
          <p:cNvSpPr>
            <a:spLocks noGrp="1"/>
          </p:cNvSpPr>
          <p:nvPr>
            <p:ph type="ctrTitle"/>
          </p:nvPr>
        </p:nvSpPr>
        <p:spPr>
          <a:xfrm>
            <a:off x="469527" y="258341"/>
            <a:ext cx="4179570" cy="1715531"/>
          </a:xfrm>
        </p:spPr>
        <p:txBody>
          <a:bodyPr rtlCol="0"/>
          <a:lstStyle/>
          <a:p>
            <a:pPr rtl="0"/>
            <a:r>
              <a:rPr lang="es-ES" dirty="0"/>
              <a:t>Resultados</a:t>
            </a:r>
          </a:p>
        </p:txBody>
      </p:sp>
      <p:pic>
        <p:nvPicPr>
          <p:cNvPr id="4" name="Imagen 3">
            <a:extLst>
              <a:ext uri="{FF2B5EF4-FFF2-40B4-BE49-F238E27FC236}">
                <a16:creationId xmlns:a16="http://schemas.microsoft.com/office/drawing/2014/main" id="{C515E5E5-7E62-4CCC-B61F-3A075F8033C7}"/>
              </a:ext>
            </a:extLst>
          </p:cNvPr>
          <p:cNvPicPr>
            <a:picLocks noChangeAspect="1"/>
          </p:cNvPicPr>
          <p:nvPr/>
        </p:nvPicPr>
        <p:blipFill>
          <a:blip r:embed="rId3"/>
          <a:stretch>
            <a:fillRect/>
          </a:stretch>
        </p:blipFill>
        <p:spPr>
          <a:xfrm>
            <a:off x="800682" y="1815353"/>
            <a:ext cx="4871850" cy="2191707"/>
          </a:xfrm>
          <a:prstGeom prst="rect">
            <a:avLst/>
          </a:prstGeom>
        </p:spPr>
      </p:pic>
      <p:pic>
        <p:nvPicPr>
          <p:cNvPr id="6" name="Imagen 5">
            <a:extLst>
              <a:ext uri="{FF2B5EF4-FFF2-40B4-BE49-F238E27FC236}">
                <a16:creationId xmlns:a16="http://schemas.microsoft.com/office/drawing/2014/main" id="{B76044B9-AD97-4A0B-B0C4-31CF1A701E02}"/>
              </a:ext>
            </a:extLst>
          </p:cNvPr>
          <p:cNvPicPr>
            <a:picLocks noChangeAspect="1"/>
          </p:cNvPicPr>
          <p:nvPr/>
        </p:nvPicPr>
        <p:blipFill>
          <a:blip r:embed="rId4"/>
          <a:stretch>
            <a:fillRect/>
          </a:stretch>
        </p:blipFill>
        <p:spPr>
          <a:xfrm>
            <a:off x="6206887" y="845361"/>
            <a:ext cx="4028356" cy="2257022"/>
          </a:xfrm>
          <a:prstGeom prst="rect">
            <a:avLst/>
          </a:prstGeom>
        </p:spPr>
      </p:pic>
      <p:pic>
        <p:nvPicPr>
          <p:cNvPr id="8" name="Imagen 7">
            <a:extLst>
              <a:ext uri="{FF2B5EF4-FFF2-40B4-BE49-F238E27FC236}">
                <a16:creationId xmlns:a16="http://schemas.microsoft.com/office/drawing/2014/main" id="{DD18E637-E5C3-43CD-865A-B409FC7E5F6A}"/>
              </a:ext>
            </a:extLst>
          </p:cNvPr>
          <p:cNvPicPr>
            <a:picLocks noChangeAspect="1"/>
          </p:cNvPicPr>
          <p:nvPr/>
        </p:nvPicPr>
        <p:blipFill>
          <a:blip r:embed="rId5"/>
          <a:stretch>
            <a:fillRect/>
          </a:stretch>
        </p:blipFill>
        <p:spPr>
          <a:xfrm>
            <a:off x="800682" y="4072375"/>
            <a:ext cx="4028356" cy="2342068"/>
          </a:xfrm>
          <a:prstGeom prst="rect">
            <a:avLst/>
          </a:prstGeom>
        </p:spPr>
      </p:pic>
      <p:pic>
        <p:nvPicPr>
          <p:cNvPr id="10" name="Imagen 9">
            <a:extLst>
              <a:ext uri="{FF2B5EF4-FFF2-40B4-BE49-F238E27FC236}">
                <a16:creationId xmlns:a16="http://schemas.microsoft.com/office/drawing/2014/main" id="{8F821CAB-704E-457A-817F-1D9F1F4452D4}"/>
              </a:ext>
            </a:extLst>
          </p:cNvPr>
          <p:cNvPicPr>
            <a:picLocks noChangeAspect="1"/>
          </p:cNvPicPr>
          <p:nvPr/>
        </p:nvPicPr>
        <p:blipFill>
          <a:blip r:embed="rId6"/>
          <a:stretch>
            <a:fillRect/>
          </a:stretch>
        </p:blipFill>
        <p:spPr>
          <a:xfrm>
            <a:off x="5958757" y="3422861"/>
            <a:ext cx="5715322" cy="2910256"/>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fecha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rtlCol="0"/>
          <a:lstStyle/>
          <a:p>
            <a:pPr rtl="0"/>
            <a:r>
              <a:rPr lang="es-ES" dirty="0"/>
              <a:t>0XX</a:t>
            </a:r>
          </a:p>
        </p:txBody>
      </p:sp>
      <p:sp>
        <p:nvSpPr>
          <p:cNvPr id="3" name="Marcador de pie de página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rtlCol="0"/>
          <a:lstStyle/>
          <a:p>
            <a:pPr rtl="0"/>
            <a:r>
              <a:rPr lang="es-ES"/>
              <a:t>Presentación para inversores</a:t>
            </a:r>
            <a:endParaRPr lang="es-ES" dirty="0"/>
          </a:p>
        </p:txBody>
      </p:sp>
      <p:sp>
        <p:nvSpPr>
          <p:cNvPr id="4" name="Marcador de número de diapositiva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s-ES" smtClean="0"/>
              <a:pPr/>
              <a:t>8</a:t>
            </a:fld>
            <a:endParaRPr lang="es-ES" dirty="0"/>
          </a:p>
        </p:txBody>
      </p:sp>
      <p:pic>
        <p:nvPicPr>
          <p:cNvPr id="25" name="Video_Explosionado">
            <a:hlinkClick r:id="" action="ppaction://media"/>
            <a:extLst>
              <a:ext uri="{FF2B5EF4-FFF2-40B4-BE49-F238E27FC236}">
                <a16:creationId xmlns:a16="http://schemas.microsoft.com/office/drawing/2014/main" id="{477374C0-2311-4AF3-8CB0-EEB32B46DE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8930" r="19476"/>
          <a:stretch/>
        </p:blipFill>
        <p:spPr>
          <a:xfrm>
            <a:off x="672352" y="377158"/>
            <a:ext cx="4988860" cy="3374572"/>
          </a:xfrm>
          <a:prstGeom prst="rect">
            <a:avLst/>
          </a:prstGeom>
        </p:spPr>
      </p:pic>
      <p:pic>
        <p:nvPicPr>
          <p:cNvPr id="26" name="Video_Funcionamiento">
            <a:hlinkClick r:id="" action="ppaction://media"/>
            <a:extLst>
              <a:ext uri="{FF2B5EF4-FFF2-40B4-BE49-F238E27FC236}">
                <a16:creationId xmlns:a16="http://schemas.microsoft.com/office/drawing/2014/main" id="{D78B458B-ABA0-4F8F-B66E-356BE6A4640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67195" y="2064444"/>
            <a:ext cx="4652453" cy="4230463"/>
          </a:xfrm>
          <a:prstGeom prst="rect">
            <a:avLst/>
          </a:prstGeom>
        </p:spPr>
      </p:pic>
    </p:spTree>
    <p:extLst>
      <p:ext uri="{BB962C8B-B14F-4D97-AF65-F5344CB8AC3E}">
        <p14:creationId xmlns:p14="http://schemas.microsoft.com/office/powerpoint/2010/main" val="206939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66"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69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5"/>
                </p:tgtEl>
              </p:cMediaNode>
            </p:video>
            <p:seq concurrent="1" nextAc="seek">
              <p:cTn id="12" restart="whenNotActive" fill="hold" evtFilter="cancelBubble" nodeType="interactiveSeq">
                <p:stCondLst>
                  <p:cond evt="onClick" delay="0">
                    <p:tgtEl>
                      <p:spTgt spid="2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5"/>
                                        </p:tgtEl>
                                      </p:cBhvr>
                                    </p:cmd>
                                  </p:childTnLst>
                                </p:cTn>
                              </p:par>
                            </p:childTnLst>
                          </p:cTn>
                        </p:par>
                      </p:childTnLst>
                    </p:cTn>
                  </p:par>
                </p:childTnLst>
              </p:cTn>
              <p:nextCondLst>
                <p:cond evt="onClick" delay="0">
                  <p:tgtEl>
                    <p:spTgt spid="25"/>
                  </p:tgtEl>
                </p:cond>
              </p:nextCondLst>
            </p:seq>
            <p:video>
              <p:cMediaNode vol="80000" mute="1">
                <p:cTn id="17" fill="hold" display="0">
                  <p:stCondLst>
                    <p:cond delay="indefinite"/>
                  </p:stCondLst>
                </p:cTn>
                <p:tgtEl>
                  <p:spTgt spid="26"/>
                </p:tgtEl>
              </p:cMediaNode>
            </p:video>
            <p:seq concurrent="1" nextAc="seek">
              <p:cTn id="18" restart="whenNotActive" fill="hold" evtFilter="cancelBubble" nodeType="interactiveSeq">
                <p:stCondLst>
                  <p:cond evt="onClick" delay="0">
                    <p:tgtEl>
                      <p:spTgt spid="2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1">
            <a:extLst>
              <a:ext uri="{FF2B5EF4-FFF2-40B4-BE49-F238E27FC236}">
                <a16:creationId xmlns:a16="http://schemas.microsoft.com/office/drawing/2014/main" id="{6BA93EF3-5AF2-4CC1-9410-BFFEDD2B39C9}"/>
              </a:ext>
            </a:extLst>
          </p:cNvPr>
          <p:cNvSpPr txBox="1">
            <a:spLocks/>
          </p:cNvSpPr>
          <p:nvPr/>
        </p:nvSpPr>
        <p:spPr>
          <a:xfrm>
            <a:off x="469527" y="258341"/>
            <a:ext cx="4179570" cy="17155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s-ES" dirty="0"/>
              <a:t>Conclusiones</a:t>
            </a:r>
          </a:p>
        </p:txBody>
      </p:sp>
      <p:sp>
        <p:nvSpPr>
          <p:cNvPr id="29" name="CuadroTexto 28">
            <a:extLst>
              <a:ext uri="{FF2B5EF4-FFF2-40B4-BE49-F238E27FC236}">
                <a16:creationId xmlns:a16="http://schemas.microsoft.com/office/drawing/2014/main" id="{B2C5E8E6-6CFD-4CBE-A33F-21D670CF4606}"/>
              </a:ext>
            </a:extLst>
          </p:cNvPr>
          <p:cNvSpPr txBox="1"/>
          <p:nvPr/>
        </p:nvSpPr>
        <p:spPr>
          <a:xfrm>
            <a:off x="1179979" y="1719532"/>
            <a:ext cx="10371045" cy="4247317"/>
          </a:xfrm>
          <a:prstGeom prst="rect">
            <a:avLst/>
          </a:prstGeom>
          <a:noFill/>
        </p:spPr>
        <p:txBody>
          <a:bodyPr wrap="square">
            <a:spAutoFit/>
          </a:bodyPr>
          <a:lstStyle/>
          <a:p>
            <a:r>
              <a:rPr lang="es-CO" dirty="0"/>
              <a:t>El proyecto demostró exitosamente la aplicación integral de conceptos de dinámica aplicada en el diseño, análisis y construcción de un mecanismo caminante tipo Theo Jansen. </a:t>
            </a:r>
          </a:p>
          <a:p>
            <a:endParaRPr lang="es-CO" dirty="0"/>
          </a:p>
          <a:p>
            <a:r>
              <a:rPr lang="es-CO" dirty="0"/>
              <a:t>La concordancia entre predicciones teóricas y resultados experimentales (error promedio 6.8\%) valida la efectividad de las herramientas de análisis </a:t>
            </a:r>
            <a:r>
              <a:rPr lang="es-CO" dirty="0" err="1"/>
              <a:t>utilizadas.El</a:t>
            </a:r>
            <a:r>
              <a:rPr lang="es-CO" dirty="0"/>
              <a:t> mecanismo construido cumple todas las especificaciones técnicas establecidas, exhibiendo movimiento estable (91.8\% contacto con suelo), velocidad adecuada (23.4 cm/s), y eficiencia energética razonable (48.8\%). </a:t>
            </a:r>
          </a:p>
          <a:p>
            <a:endParaRPr lang="es-CO" dirty="0"/>
          </a:p>
          <a:p>
            <a:r>
              <a:rPr lang="es-CO" dirty="0"/>
              <a:t>La puntuación de 93/100 en la competencia confirma la calidad técnica del diseño y la ejecución del </a:t>
            </a:r>
            <a:r>
              <a:rPr lang="es-CO" dirty="0" err="1"/>
              <a:t>proyecto.Los</a:t>
            </a:r>
            <a:r>
              <a:rPr lang="es-CO" dirty="0"/>
              <a:t> conocimientos y competencias desarrollados trascienden este proyecto específico, proporcionando fundamentos sólidos para futuros trabajos en robótica móvil, diseño mecatrónico y sistemas dinámicos complejos. </a:t>
            </a:r>
          </a:p>
          <a:p>
            <a:endParaRPr lang="es-CO" dirty="0"/>
          </a:p>
          <a:p>
            <a:r>
              <a:rPr lang="es-CO" dirty="0"/>
              <a:t>El código desarrollado, la metodología documentada, y las lecciones aprendidas constituyen recursos valiosos para proyectos subsecuentes en el área de mecanismos articulados.</a:t>
            </a:r>
          </a:p>
        </p:txBody>
      </p:sp>
    </p:spTree>
    <p:extLst>
      <p:ext uri="{BB962C8B-B14F-4D97-AF65-F5344CB8AC3E}">
        <p14:creationId xmlns:p14="http://schemas.microsoft.com/office/powerpoint/2010/main" val="2121178069"/>
      </p:ext>
    </p:extLst>
  </p:cSld>
  <p:clrMapOvr>
    <a:masterClrMapping/>
  </p:clrMapOvr>
</p:sld>
</file>

<file path=ppt/theme/theme1.xml><?xml version="1.0" encoding="utf-8"?>
<a:theme xmlns:a="http://schemas.openxmlformats.org/drawingml/2006/main" name="Una sola lí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4_TF56180624_Win32" id="{CCF276C0-2FDF-463F-B45D-4EDBA039C896}" vid="{7446774B-3392-4AFF-ADF4-7FE1E36E52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 tenue</Template>
  <TotalTime>36</TotalTime>
  <Words>988</Words>
  <Application>Microsoft Office PowerPoint</Application>
  <PresentationFormat>Panorámica</PresentationFormat>
  <Paragraphs>268</Paragraphs>
  <Slides>21</Slides>
  <Notes>21</Notes>
  <HiddenSlides>0</HiddenSlides>
  <MMClips>2</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Tenorite</vt:lpstr>
      <vt:lpstr>Una sola línea</vt:lpstr>
      <vt:lpstr>Mecanismo Theo Jansen</vt:lpstr>
      <vt:lpstr>Principio de funcionamiento y Criterio de Grashof</vt:lpstr>
      <vt:lpstr>Análisis cinemático</vt:lpstr>
      <vt:lpstr>Análisis cinético</vt:lpstr>
      <vt:lpstr>Presentación de PowerPoint</vt:lpstr>
      <vt:lpstr>Presentación de PowerPoint</vt:lpstr>
      <vt:lpstr>Resultados</vt:lpstr>
      <vt:lpstr>Presentación de PowerPoint</vt:lpstr>
      <vt:lpstr>Presentación de PowerPoint</vt:lpstr>
      <vt:lpstr>Presentación de PowerPoint</vt:lpstr>
      <vt:lpstr>NUESTRA COMPETENCIA</vt:lpstr>
      <vt:lpstr>Nuestra competencia  </vt:lpstr>
      <vt:lpstr>Estrategia para el crecimiento</vt:lpstr>
      <vt:lpstr>AVANCE</vt:lpstr>
      <vt:lpstr>PLAN DE ACCIÓN PARA DOS AÑOS</vt:lpstr>
      <vt:lpstr>FINANZAS</vt:lpstr>
      <vt:lpstr>QUIÉNES SOMOS</vt:lpstr>
      <vt:lpstr>QUIÉNES SOMOS  </vt:lpstr>
      <vt:lpstr>FINANCIACIÓN</vt:lpstr>
      <vt:lpstr>RESUMEN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Mecanismo Theo Jansen</dc:title>
  <dc:creator>David Andres</dc:creator>
  <cp:lastModifiedBy>David Andres</cp:lastModifiedBy>
  <cp:revision>4</cp:revision>
  <dcterms:created xsi:type="dcterms:W3CDTF">2025-11-23T04:08:00Z</dcterms:created>
  <dcterms:modified xsi:type="dcterms:W3CDTF">2025-11-23T04:44:17Z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